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5" r:id="rId2"/>
    <p:sldId id="276" r:id="rId3"/>
    <p:sldId id="282" r:id="rId4"/>
    <p:sldId id="277" r:id="rId5"/>
    <p:sldId id="278" r:id="rId6"/>
    <p:sldId id="274" r:id="rId7"/>
    <p:sldId id="291" r:id="rId8"/>
    <p:sldId id="283" r:id="rId9"/>
    <p:sldId id="279" r:id="rId10"/>
    <p:sldId id="289" r:id="rId11"/>
    <p:sldId id="290" r:id="rId12"/>
    <p:sldId id="288" r:id="rId13"/>
    <p:sldId id="28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71" autoAdjust="0"/>
  </p:normalViewPr>
  <p:slideViewPr>
    <p:cSldViewPr snapToGrid="0">
      <p:cViewPr>
        <p:scale>
          <a:sx n="90" d="100"/>
          <a:sy n="90" d="100"/>
        </p:scale>
        <p:origin x="-54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pojaghi:Desktop:Formazione%20classi%20confronto%20(versione%20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pojaghi:Desktop:Formazione%20classi%20confronto%20(versione%20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pojaghi:Desktop:Formazione%20classi%20confronto%20(versione%20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pojaghi:Desktop:Formazione%20classi%20confronto%20(versione%20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apojaghi:Desktop:DATI%20PRIMARIA14-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GRAFICI!$A$4:$C$4</c:f>
              <c:strCache>
                <c:ptCount val="3"/>
                <c:pt idx="0">
                  <c:v>CONFERMATI </c:v>
                </c:pt>
                <c:pt idx="1">
                  <c:v>SALITO</c:v>
                </c:pt>
                <c:pt idx="2">
                  <c:v>SCESO</c:v>
                </c:pt>
              </c:strCache>
            </c:strRef>
          </c:cat>
          <c:val>
            <c:numRef>
              <c:f>GRAFICI!$A$5:$C$5</c:f>
              <c:numCache>
                <c:formatCode>General</c:formatCode>
                <c:ptCount val="3"/>
                <c:pt idx="0">
                  <c:v>75</c:v>
                </c:pt>
                <c:pt idx="1">
                  <c:v>15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0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GRAFICI!$L$27:$N$27</c:f>
              <c:strCache>
                <c:ptCount val="3"/>
                <c:pt idx="0">
                  <c:v>CONFERMATO</c:v>
                </c:pt>
                <c:pt idx="1">
                  <c:v>SALITO</c:v>
                </c:pt>
                <c:pt idx="2">
                  <c:v>SCESO</c:v>
                </c:pt>
              </c:strCache>
            </c:strRef>
          </c:cat>
          <c:val>
            <c:numRef>
              <c:f>GRAFICI!$L$28:$N$28</c:f>
              <c:numCache>
                <c:formatCode>General</c:formatCode>
                <c:ptCount val="3"/>
                <c:pt idx="0" formatCode="0">
                  <c:v>11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2"/>
            <c:bubble3D val="0"/>
            <c:spPr>
              <a:solidFill>
                <a:srgbClr val="E8C48C"/>
              </a:solidFill>
            </c:spPr>
          </c:dPt>
          <c:dLbls>
            <c:txPr>
              <a:bodyPr/>
              <a:lstStyle/>
              <a:p>
                <a:pPr>
                  <a:defRPr sz="7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GRAFICI!$L$48:$N$48</c:f>
              <c:strCache>
                <c:ptCount val="3"/>
                <c:pt idx="0">
                  <c:v>CONFERMATO</c:v>
                </c:pt>
                <c:pt idx="1">
                  <c:v>SALITO</c:v>
                </c:pt>
                <c:pt idx="2">
                  <c:v>SCESO</c:v>
                </c:pt>
              </c:strCache>
            </c:strRef>
          </c:cat>
          <c:val>
            <c:numRef>
              <c:f>GRAFICI!$L$49:$N$49</c:f>
              <c:numCache>
                <c:formatCode>General</c:formatCode>
                <c:ptCount val="3"/>
                <c:pt idx="0">
                  <c:v>33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GRAFICI!$L$67:$M$67</c:f>
              <c:strCache>
                <c:ptCount val="2"/>
                <c:pt idx="0">
                  <c:v>CONFERMATO</c:v>
                </c:pt>
                <c:pt idx="1">
                  <c:v>SALITO</c:v>
                </c:pt>
              </c:strCache>
            </c:strRef>
          </c:cat>
          <c:val>
            <c:numRef>
              <c:f>GRAFICI!$L$68:$M$68</c:f>
              <c:numCache>
                <c:formatCode>General</c:formatCode>
                <c:ptCount val="2"/>
                <c:pt idx="0">
                  <c:v>22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COMPLESSIVO!$R$13</c:f>
              <c:strCache>
                <c:ptCount val="1"/>
                <c:pt idx="0">
                  <c:v>% N° RISPOSTE </c:v>
                </c:pt>
              </c:strCache>
            </c:strRef>
          </c:tx>
          <c:invertIfNegative val="0"/>
          <c:cat>
            <c:strRef>
              <c:f>COMPLESSIVO!$S$12:$W$12</c:f>
              <c:strCache>
                <c:ptCount val="5"/>
                <c:pt idx="0">
                  <c:v>PRIMA</c:v>
                </c:pt>
                <c:pt idx="1">
                  <c:v>SECONDA</c:v>
                </c:pt>
                <c:pt idx="2">
                  <c:v>TERZA</c:v>
                </c:pt>
                <c:pt idx="3">
                  <c:v>QUARTA</c:v>
                </c:pt>
                <c:pt idx="4">
                  <c:v>QUINTA</c:v>
                </c:pt>
              </c:strCache>
            </c:strRef>
          </c:cat>
          <c:val>
            <c:numRef>
              <c:f>COMPLESSIVO!$S$13:$W$13</c:f>
              <c:numCache>
                <c:formatCode>0%</c:formatCode>
                <c:ptCount val="5"/>
                <c:pt idx="0">
                  <c:v>0.84570988841862205</c:v>
                </c:pt>
                <c:pt idx="1">
                  <c:v>0.78948832035595096</c:v>
                </c:pt>
                <c:pt idx="2" formatCode="0.0%">
                  <c:v>0.73303834808259605</c:v>
                </c:pt>
                <c:pt idx="3" formatCode="0.0%">
                  <c:v>0.89143402529229299</c:v>
                </c:pt>
                <c:pt idx="4" formatCode="0.0%">
                  <c:v>0.89143402529229299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600448"/>
        <c:axId val="36602240"/>
      </c:barChart>
      <c:catAx>
        <c:axId val="36600448"/>
        <c:scaling>
          <c:orientation val="minMax"/>
        </c:scaling>
        <c:delete val="0"/>
        <c:axPos val="b"/>
        <c:majorTickMark val="none"/>
        <c:minorTickMark val="none"/>
        <c:tickLblPos val="nextTo"/>
        <c:crossAx val="36602240"/>
        <c:crosses val="autoZero"/>
        <c:auto val="1"/>
        <c:lblAlgn val="ctr"/>
        <c:lblOffset val="100"/>
        <c:noMultiLvlLbl val="0"/>
      </c:catAx>
      <c:valAx>
        <c:axId val="36602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60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06336088154302E-2"/>
          <c:y val="0"/>
          <c:w val="0.96418732782369099"/>
          <c:h val="0.99067035346871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COMPLESSIVO!$U$41</c:f>
              <c:strCache>
                <c:ptCount val="1"/>
                <c:pt idx="0">
                  <c:v>TOTALE</c:v>
                </c:pt>
              </c:strCache>
            </c:strRef>
          </c:tx>
          <c:invertIfNegative val="0"/>
          <c:cat>
            <c:strRef>
              <c:f>COMPLESSIVO!$Q$42:$Q$46</c:f>
              <c:strCache>
                <c:ptCount val="5"/>
                <c:pt idx="0">
                  <c:v>PRIMA</c:v>
                </c:pt>
                <c:pt idx="1">
                  <c:v>SECONDA</c:v>
                </c:pt>
                <c:pt idx="2">
                  <c:v>TERZA</c:v>
                </c:pt>
                <c:pt idx="3">
                  <c:v>QUARTA</c:v>
                </c:pt>
                <c:pt idx="4">
                  <c:v>QUINTA</c:v>
                </c:pt>
              </c:strCache>
            </c:strRef>
          </c:cat>
          <c:val>
            <c:numRef>
              <c:f>COMPLESSIVO!$U$42:$U$46</c:f>
              <c:numCache>
                <c:formatCode>0%</c:formatCode>
                <c:ptCount val="5"/>
                <c:pt idx="0">
                  <c:v>0.84493461894069499</c:v>
                </c:pt>
                <c:pt idx="1">
                  <c:v>0.753882352941176</c:v>
                </c:pt>
                <c:pt idx="2">
                  <c:v>0.73833073052229703</c:v>
                </c:pt>
                <c:pt idx="3">
                  <c:v>0.88935650285093704</c:v>
                </c:pt>
                <c:pt idx="4">
                  <c:v>0.75648926237161496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622720"/>
        <c:axId val="36624256"/>
      </c:barChart>
      <c:catAx>
        <c:axId val="36622720"/>
        <c:scaling>
          <c:orientation val="minMax"/>
        </c:scaling>
        <c:delete val="1"/>
        <c:axPos val="b"/>
        <c:majorTickMark val="none"/>
        <c:minorTickMark val="none"/>
        <c:tickLblPos val="nextTo"/>
        <c:crossAx val="36624256"/>
        <c:crosses val="autoZero"/>
        <c:auto val="1"/>
        <c:lblAlgn val="ctr"/>
        <c:lblOffset val="100"/>
        <c:noMultiLvlLbl val="0"/>
      </c:catAx>
      <c:valAx>
        <c:axId val="36624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62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C6EE5-9A1B-D24D-98B9-6D6F13CF6274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3AC6A-78F9-F542-8039-72C0EA82C6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10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1200" cap="none" dirty="0" smtClean="0"/>
              <a:t>Cosa non c’è:</a:t>
            </a:r>
          </a:p>
          <a:p>
            <a:pPr marL="0" indent="0" algn="just">
              <a:buNone/>
            </a:pPr>
            <a:r>
              <a:rPr lang="it-IT" sz="1200" cap="none" dirty="0" smtClean="0"/>
              <a:t>Non è più prevista la PROVA INVALSI di matematica e italiano sulle classi prime medie</a:t>
            </a:r>
          </a:p>
          <a:p>
            <a:pPr marL="0" indent="0" algn="just">
              <a:buNone/>
            </a:pPr>
            <a:r>
              <a:rPr lang="it-IT" sz="1200" cap="none" dirty="0" smtClean="0"/>
              <a:t>Non esistono ad oggi alla scuola media PROVE QUADRIMESTRALI PER COMPETENZE TRASVERSALI comparabili con quelle della scuola primaria e con il compito complesso </a:t>
            </a:r>
            <a:r>
              <a:rPr lang="it-IT" sz="1200" cap="none" dirty="0" err="1" smtClean="0"/>
              <a:t>dell</a:t>
            </a:r>
            <a:r>
              <a:rPr lang="it-IT" sz="1200" cap="none" dirty="0" smtClean="0"/>
              <a:t> scuola dell’infanzia</a:t>
            </a:r>
          </a:p>
          <a:p>
            <a:pPr marL="0" indent="0" algn="just">
              <a:buNone/>
            </a:pPr>
            <a:r>
              <a:rPr lang="it-IT" sz="1200" cap="none" dirty="0" smtClean="0"/>
              <a:t>Esiste PROVA DI MATEMATICA in prima media che</a:t>
            </a:r>
            <a:r>
              <a:rPr lang="it-IT" sz="1200" cap="none" baseline="0" dirty="0" smtClean="0"/>
              <a:t> verrà somministrata a metà del secondo </a:t>
            </a:r>
            <a:r>
              <a:rPr lang="it-IT" sz="1200" cap="none" baseline="0" dirty="0" err="1" smtClean="0"/>
              <a:t>qudrimestre</a:t>
            </a:r>
            <a:endParaRPr lang="it-IT" sz="1200" cap="none" dirty="0" smtClean="0"/>
          </a:p>
          <a:p>
            <a:pPr marL="0" indent="0" algn="just">
              <a:buNone/>
            </a:pPr>
            <a:r>
              <a:rPr lang="it-IT" sz="1200" cap="none" dirty="0" smtClean="0"/>
              <a:t>Accordi sporadici e informali tra docenti per classi parallele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AC6A-78F9-F542-8039-72C0EA82C6A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9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 PARTIERE DAI CRITERI PER LA VALUTAZIONE </a:t>
            </a:r>
            <a:r>
              <a:rPr lang="it-IT" smtClean="0"/>
              <a:t>DELLE PROVE OGGETTIVE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AC6A-78F9-F542-8039-72C0EA82C6A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996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AC6A-78F9-F542-8039-72C0EA82C6A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99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È</a:t>
            </a:r>
            <a:r>
              <a:rPr lang="it-IT" baseline="0" dirty="0" smtClean="0"/>
              <a:t> necessario </a:t>
            </a:r>
            <a:r>
              <a:rPr lang="it-IT" baseline="0" dirty="0" err="1" smtClean="0"/>
              <a:t>comincaire</a:t>
            </a:r>
            <a:r>
              <a:rPr lang="it-IT" baseline="0" dirty="0" smtClean="0"/>
              <a:t> quindi A COSTRUIRE GLI STRUMETI. LA PROPOSTA PER IL CORRENTE ANNO SCOLASTICO è QUELLA DI COSTRUIRE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AC6A-78F9-F542-8039-72C0EA82C6A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89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Ciò che abbiamo PER</a:t>
            </a:r>
            <a:r>
              <a:rPr lang="it-IT" baseline="0" dirty="0" smtClean="0"/>
              <a:t> CLASSI PARALLELE . SI è PENSATO DI UTILIZZARE:</a:t>
            </a:r>
          </a:p>
          <a:p>
            <a:endParaRPr lang="it-IT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1.Indicazioni delle maestre sui livelli di apprendimento degli alunni di quinta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2</a:t>
            </a:r>
            <a:r>
              <a:rPr lang="it-IT" sz="1200" dirty="0" smtClean="0"/>
              <a:t>Prove di ingresso sulle abilità di base </a:t>
            </a:r>
            <a:r>
              <a:rPr lang="it-IT" sz="1200" baseline="0" dirty="0" smtClean="0"/>
              <a:t> </a:t>
            </a:r>
            <a:r>
              <a:rPr lang="it-IT" dirty="0" smtClean="0"/>
              <a:t>.PER ITALIANO E MATEMATICA (lettura, comprensione, produzione orale e scritta, calcolo, risoluzione di problemi)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ABBIAMO ANALIZZATO SE IL LIVELLO è STATO CONFERMATO OPPPURE NO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3. Livello medio di apprendimento alla fine del primo quadrimestre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Abbiamo controllato anche i dati del comportamento per i </a:t>
            </a:r>
            <a:r>
              <a:rPr lang="it-IT" dirty="0" err="1" smtClean="0"/>
              <a:t>raazzi</a:t>
            </a:r>
            <a:r>
              <a:rPr lang="it-IT" dirty="0" smtClean="0"/>
              <a:t> dichiarati con problemi di questo tipo, ma ad eccezione di un caso</a:t>
            </a:r>
            <a:r>
              <a:rPr lang="it-IT" baseline="0" dirty="0" smtClean="0"/>
              <a:t> abbiamo rilevato un sostanziale e fisiologico </a:t>
            </a:r>
            <a:r>
              <a:rPr lang="it-IT" baseline="0" dirty="0" err="1" smtClean="0"/>
              <a:t>miglioraento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AC6A-78F9-F542-8039-72C0EA82C6A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21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AC6A-78F9-F542-8039-72C0EA82C6A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83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013" indent="-354013" algn="just"/>
            <a:r>
              <a:rPr lang="it-IT" sz="1200" cap="none" dirty="0" smtClean="0"/>
              <a:t>PER 75 ALUNNI SU 111( 68%) SONO STATE CONFERMATE LE INDICAZIONI DELLE MAESTRE RISPETTO AL LIVELLO DI PRESENTAZIONE</a:t>
            </a:r>
          </a:p>
          <a:p>
            <a:pPr marL="354013" indent="-354013" algn="just"/>
            <a:r>
              <a:rPr lang="it-IT" sz="1200" cap="none" dirty="0" smtClean="0"/>
              <a:t>PER 15 ALUNNI SU 111 (10%) LE VALUTAZIONI DELLA SCUOLA MEDIA SONO STATE PIU’ ALTE (IN PARTICOLARE NEI LIVELLI PIU’ BASSI)</a:t>
            </a:r>
          </a:p>
          <a:p>
            <a:pPr marL="354013" indent="-354013" algn="just"/>
            <a:r>
              <a:rPr lang="it-IT" sz="1200" cap="none" dirty="0" smtClean="0"/>
              <a:t>PER 21 ALUNNI SU 111 (20%) LE VALUTAZIONI DELLA SCUOLA MEDIA SONO STATE PIU’ BASSE (IN PARTICOLARE NEL LIVELLO DI ECCELLENZA)</a:t>
            </a:r>
          </a:p>
          <a:p>
            <a:pPr marL="354013" indent="-354013" algn="just"/>
            <a:endParaRPr lang="it-IT" sz="1200" cap="none" dirty="0" smtClean="0"/>
          </a:p>
          <a:p>
            <a:pPr marL="354013" indent="-354013" algn="just"/>
            <a:r>
              <a:rPr lang="it-IT" sz="1200" cap="none" dirty="0" smtClean="0"/>
              <a:t>Lo strumento di passaggio funziona</a:t>
            </a:r>
          </a:p>
          <a:p>
            <a:r>
              <a:rPr lang="it-IT" baseline="0" dirty="0" smtClean="0">
                <a:solidFill>
                  <a:schemeClr val="accent2">
                    <a:lumMod val="75000"/>
                  </a:schemeClr>
                </a:solidFill>
              </a:rPr>
              <a:t>dal punto DI VISTA della scuola media questo lavoro  dice Laddove c è una discrepanza il </a:t>
            </a:r>
            <a:r>
              <a:rPr lang="it-IT" baseline="0" dirty="0" err="1" smtClean="0">
                <a:solidFill>
                  <a:schemeClr val="accent2">
                    <a:lumMod val="75000"/>
                  </a:schemeClr>
                </a:solidFill>
              </a:rPr>
              <a:t>cdc</a:t>
            </a:r>
            <a:r>
              <a:rPr lang="it-IT" baseline="0" dirty="0" smtClean="0">
                <a:solidFill>
                  <a:schemeClr val="accent2">
                    <a:lumMod val="75000"/>
                  </a:schemeClr>
                </a:solidFill>
              </a:rPr>
              <a:t> per aiutare a gestire la frustrazione a cui </a:t>
            </a:r>
            <a:r>
              <a:rPr lang="it-IT" baseline="0" dirty="0" err="1" smtClean="0">
                <a:solidFill>
                  <a:schemeClr val="accent2">
                    <a:lumMod val="75000"/>
                  </a:schemeClr>
                </a:solidFill>
              </a:rPr>
              <a:t>puo</a:t>
            </a:r>
            <a:r>
              <a:rPr lang="it-IT" baseline="0" dirty="0" smtClean="0">
                <a:solidFill>
                  <a:schemeClr val="accent2">
                    <a:lumMod val="75000"/>
                  </a:schemeClr>
                </a:solidFill>
              </a:rPr>
              <a:t> dover fare i conti un ragazzino che </a:t>
            </a:r>
          </a:p>
          <a:p>
            <a:pPr marL="354013" indent="-354013" algn="just"/>
            <a:endParaRPr lang="it-IT" sz="1200" cap="none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AC6A-78F9-F542-8039-72C0EA82C6A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72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SICCOME L</a:t>
            </a:r>
            <a:r>
              <a:rPr lang="it-IT" baseline="0" dirty="0" smtClean="0"/>
              <a:t> ‘INTERTEAM è IL LUOGO DELLA RIFLESSIONE PER CLASSI PARALLELE LA LETTURA VERRA CONSEGNATA ALLE REFERENTI  D INTERTEAM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AC6A-78F9-F542-8039-72C0EA82C6A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57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1800" cap="none" dirty="0" smtClean="0"/>
              <a:t>IL</a:t>
            </a:r>
            <a:r>
              <a:rPr lang="it-IT" sz="1800" cap="none" baseline="0" dirty="0" smtClean="0"/>
              <a:t> NUMERO DI RISPOSTE è significativamente inferiore  sulla classe terza </a:t>
            </a:r>
          </a:p>
          <a:p>
            <a:pPr marL="0" indent="0" algn="just">
              <a:buNone/>
            </a:pPr>
            <a:r>
              <a:rPr lang="it-IT" sz="1800" cap="none" baseline="0" dirty="0" smtClean="0"/>
              <a:t>LA lettura </a:t>
            </a:r>
            <a:r>
              <a:rPr lang="it-IT" sz="1800" baseline="0" dirty="0" smtClean="0"/>
              <a:t>delle osservazioni sulla prova fatta dal </a:t>
            </a:r>
            <a:r>
              <a:rPr lang="it-IT" sz="1800" baseline="0" dirty="0" err="1" smtClean="0"/>
              <a:t>linterteam</a:t>
            </a:r>
            <a:r>
              <a:rPr lang="it-IT" sz="1800" baseline="0" dirty="0" smtClean="0"/>
              <a:t>  confermano una osservato alcune cadute inaspettate</a:t>
            </a:r>
          </a:p>
          <a:p>
            <a:pPr marL="0" indent="0" algn="just">
              <a:buNone/>
            </a:pPr>
            <a:endParaRPr lang="it-IT" sz="1800" cap="none" baseline="0" dirty="0" smtClean="0"/>
          </a:p>
          <a:p>
            <a:pPr marL="0" indent="0" algn="just">
              <a:buNone/>
            </a:pPr>
            <a:r>
              <a:rPr lang="it-IT" dirty="0" smtClean="0"/>
              <a:t>La </a:t>
            </a:r>
            <a:r>
              <a:rPr lang="it-IT" dirty="0" err="1" smtClean="0"/>
              <a:t>diversita</a:t>
            </a:r>
            <a:r>
              <a:rPr lang="it-IT" dirty="0" smtClean="0"/>
              <a:t> tra i due risultati </a:t>
            </a:r>
            <a:r>
              <a:rPr lang="it-IT" dirty="0" err="1" smtClean="0"/>
              <a:t>puo</a:t>
            </a:r>
            <a:r>
              <a:rPr lang="it-IT" dirty="0" smtClean="0"/>
              <a:t> portare alle seguenti domande:</a:t>
            </a:r>
          </a:p>
          <a:p>
            <a:r>
              <a:rPr lang="it-IT" dirty="0" smtClean="0"/>
              <a:t>Domande di sviluppo</a:t>
            </a:r>
            <a:r>
              <a:rPr lang="it-IT" baseline="0" dirty="0" smtClean="0"/>
              <a:t> troppo semplici per la classe quinta?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AC6A-78F9-F542-8039-72C0EA82C6A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99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 è DECISO DI RESTITUIRE ALL’INTERTEAM perché è IL LUOGO DEL CONFRONTO</a:t>
            </a:r>
            <a:r>
              <a:rPr lang="it-IT" baseline="0" dirty="0" smtClean="0"/>
              <a:t> E DELLA RIRPOGETAZIONE</a:t>
            </a:r>
          </a:p>
          <a:p>
            <a:r>
              <a:rPr lang="it-IT" baseline="0" dirty="0" smtClean="0"/>
              <a:t>TABELLA 1 HO LASCIATO ANCHE IL NUMERO DI RISPOSTE </a:t>
            </a:r>
            <a:r>
              <a:rPr lang="it-IT" baseline="0" dirty="0" err="1" smtClean="0"/>
              <a:t>PECHè</a:t>
            </a:r>
            <a:r>
              <a:rPr lang="it-IT" baseline="0" dirty="0" smtClean="0"/>
              <a:t> RENDE L’IDEA DEL FATTO CHE DUEPUNTI %  A QUALE NUMERO DI DOMANDE CORRISPONDONO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AC6A-78F9-F542-8039-72C0EA82C6A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99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AC6A-78F9-F542-8039-72C0EA82C6A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99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53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29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4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25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06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445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576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973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19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6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9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7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16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11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88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91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91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108D67-0EE9-483C-80D5-721FC7E97C96}" type="datetimeFigureOut">
              <a:rPr lang="it-IT" smtClean="0"/>
              <a:t>01/03/2015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467C1E-1FCE-4F47-871A-C8C0368FD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4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2890" y="1300785"/>
            <a:ext cx="9158098" cy="1530905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bg2">
                    <a:lumMod val="50000"/>
                  </a:schemeClr>
                </a:solidFill>
              </a:rPr>
              <a:t>AUTOVALUTAZIONE</a:t>
            </a:r>
            <a:endParaRPr lang="it-IT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92020" y="3001298"/>
            <a:ext cx="8689976" cy="1371599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SITUAZIONE SCUOLA SECONDARIA DI PRIMO GRADO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3200" dirty="0" smtClean="0">
                <a:solidFill>
                  <a:schemeClr val="tx1"/>
                </a:solidFill>
              </a:rPr>
              <a:t>ESITI PROVE QUADRIMESTRALI </a:t>
            </a:r>
            <a:r>
              <a:rPr lang="it-IT" sz="3200" cap="none" dirty="0" smtClean="0">
                <a:solidFill>
                  <a:schemeClr val="tx1"/>
                </a:solidFill>
              </a:rPr>
              <a:t>(scuola primaria)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3200" dirty="0" smtClean="0">
                <a:solidFill>
                  <a:schemeClr val="tx1"/>
                </a:solidFill>
              </a:rPr>
              <a:t>MONITORAGGIO PASSAGGIO PRIMARIA – MEDIA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539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605322" y="289774"/>
            <a:ext cx="10928554" cy="55927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3600" cap="none" dirty="0" smtClean="0">
                <a:solidFill>
                  <a:srgbClr val="3E5C83"/>
                </a:solidFill>
              </a:rPr>
              <a:t>ESITI PROVE I QUADRIMESTRE (MATERIALI PER INTERTEAM)</a:t>
            </a:r>
          </a:p>
          <a:p>
            <a:pPr marL="0" indent="0" algn="just">
              <a:buNone/>
            </a:pPr>
            <a:r>
              <a:rPr lang="it-IT" sz="3600" cap="none" dirty="0" smtClean="0">
                <a:solidFill>
                  <a:srgbClr val="3E5C83"/>
                </a:solidFill>
              </a:rPr>
              <a:t>TABELLA 2a</a:t>
            </a:r>
          </a:p>
          <a:p>
            <a:pPr marL="0" indent="0" algn="just">
              <a:buNone/>
            </a:pPr>
            <a:endParaRPr lang="it-IT" sz="3600" cap="none" dirty="0" smtClean="0">
              <a:solidFill>
                <a:srgbClr val="3E5C83"/>
              </a:solidFill>
            </a:endParaRPr>
          </a:p>
          <a:p>
            <a:pPr marL="0" indent="0" algn="just">
              <a:buNone/>
            </a:pPr>
            <a:endParaRPr lang="it-IT" sz="3200" cap="none" dirty="0" smtClean="0"/>
          </a:p>
          <a:p>
            <a:pPr marL="0" indent="0" algn="just">
              <a:buNone/>
            </a:pPr>
            <a:endParaRPr lang="it-IT" sz="2800" cap="none" dirty="0" smtClean="0"/>
          </a:p>
          <a:p>
            <a:pPr marL="0" indent="0" algn="ctr">
              <a:buNone/>
            </a:pPr>
            <a:endParaRPr lang="it-IT" sz="2800" cap="none" dirty="0" smtClean="0"/>
          </a:p>
          <a:p>
            <a:pPr marL="0" indent="0" algn="just">
              <a:buNone/>
            </a:pPr>
            <a:endParaRPr lang="it-IT" sz="2800" cap="none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30546"/>
              </p:ext>
            </p:extLst>
          </p:nvPr>
        </p:nvGraphicFramePr>
        <p:xfrm>
          <a:off x="762001" y="1904998"/>
          <a:ext cx="11204221" cy="4566920"/>
        </p:xfrm>
        <a:graphic>
          <a:graphicData uri="http://schemas.openxmlformats.org/drawingml/2006/table">
            <a:tbl>
              <a:tblPr/>
              <a:tblGrid>
                <a:gridCol w="2269757"/>
                <a:gridCol w="1116808"/>
                <a:gridCol w="1116808"/>
                <a:gridCol w="1116808"/>
                <a:gridCol w="1116808"/>
                <a:gridCol w="1116808"/>
                <a:gridCol w="1116808"/>
                <a:gridCol w="1116808"/>
                <a:gridCol w="1116808"/>
              </a:tblGrid>
              <a:tr h="2771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ISTITUTO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METODO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8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8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LOGICA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COMUNICAZIONE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1947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84,30%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479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OLGINATE 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20,3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88,22%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479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OLGINATE 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81,57%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479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VALGRE 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80,80%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479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VALGRE 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83,65%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57,3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479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GARLATE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89,28%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94797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10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SCARTO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METODO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8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LOGICA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COMUNICAZIONE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479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OLGINATE 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3,92%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479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OLGINATE 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-0,6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-2,74%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479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VALGRE 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-0,8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-3,50%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-0,6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479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VALGRE 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-0,1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-0,65%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479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GARLATE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4,97%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5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r>
              <a:rPr lang="it-IT" cap="none" dirty="0">
                <a:solidFill>
                  <a:srgbClr val="3E5C83"/>
                </a:solidFill>
              </a:rPr>
              <a:t>ESITI PROVE I QUADRIMESTRE (MATERIALI PER INTERTEAM)</a:t>
            </a:r>
            <a:br>
              <a:rPr lang="it-IT" cap="none" dirty="0">
                <a:solidFill>
                  <a:srgbClr val="3E5C83"/>
                </a:solidFill>
              </a:rPr>
            </a:br>
            <a:r>
              <a:rPr lang="it-IT" cap="none" dirty="0" smtClean="0">
                <a:solidFill>
                  <a:srgbClr val="3E5C83"/>
                </a:solidFill>
              </a:rPr>
              <a:t/>
            </a:r>
            <a:br>
              <a:rPr lang="it-IT" cap="none" dirty="0" smtClean="0">
                <a:solidFill>
                  <a:srgbClr val="3E5C83"/>
                </a:solidFill>
              </a:rPr>
            </a:br>
            <a:r>
              <a:rPr lang="it-IT" cap="none" dirty="0" smtClean="0">
                <a:solidFill>
                  <a:srgbClr val="3E5C83"/>
                </a:solidFill>
              </a:rPr>
              <a:t>TABELLA 2b</a:t>
            </a:r>
            <a:br>
              <a:rPr lang="it-IT" cap="none" dirty="0" smtClean="0">
                <a:solidFill>
                  <a:srgbClr val="3E5C83"/>
                </a:solidFill>
              </a:rPr>
            </a:br>
            <a:r>
              <a:rPr lang="it-IT" cap="none" dirty="0">
                <a:solidFill>
                  <a:srgbClr val="3E5C83"/>
                </a:solidFill>
              </a:rPr>
              <a:t/>
            </a:r>
            <a:br>
              <a:rPr lang="it-IT" cap="none" dirty="0">
                <a:solidFill>
                  <a:srgbClr val="3E5C83"/>
                </a:solidFill>
              </a:rPr>
            </a:b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52730"/>
              </p:ext>
            </p:extLst>
          </p:nvPr>
        </p:nvGraphicFramePr>
        <p:xfrm>
          <a:off x="127000" y="2243668"/>
          <a:ext cx="10907888" cy="2441075"/>
        </p:xfrm>
        <a:graphic>
          <a:graphicData uri="http://schemas.openxmlformats.org/drawingml/2006/table">
            <a:tbl>
              <a:tblPr/>
              <a:tblGrid>
                <a:gridCol w="1363486"/>
                <a:gridCol w="1363486"/>
                <a:gridCol w="1363486"/>
                <a:gridCol w="1363486"/>
                <a:gridCol w="1363486"/>
                <a:gridCol w="1363486"/>
                <a:gridCol w="1363486"/>
                <a:gridCol w="1363486"/>
              </a:tblGrid>
              <a:tr h="53479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 STAN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METODO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8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8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LOGICA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COMUNICAZIONE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7594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OLGINATE 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11,92%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594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OLGINATE 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13,63%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594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VALGRE 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16,51%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594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VALGRE 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13,24%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594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GARLATE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15,14%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12,3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6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619433" y="896552"/>
            <a:ext cx="10928554" cy="55927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3600" cap="none" dirty="0">
                <a:solidFill>
                  <a:srgbClr val="3E5C83"/>
                </a:solidFill>
              </a:rPr>
              <a:t>ESITI PROVE </a:t>
            </a:r>
            <a:r>
              <a:rPr lang="it-IT" sz="3600" cap="none" dirty="0" smtClean="0">
                <a:solidFill>
                  <a:srgbClr val="3E5C83"/>
                </a:solidFill>
              </a:rPr>
              <a:t>I QUADRIMESTRE (MATERIALI PER INTERTEAM)</a:t>
            </a:r>
          </a:p>
          <a:p>
            <a:pPr marL="0" indent="0" algn="just">
              <a:buNone/>
            </a:pPr>
            <a:r>
              <a:rPr lang="it-IT" sz="3600" cap="none" dirty="0" smtClean="0">
                <a:solidFill>
                  <a:srgbClr val="3E5C83"/>
                </a:solidFill>
              </a:rPr>
              <a:t>TABELLA 3</a:t>
            </a:r>
          </a:p>
          <a:p>
            <a:pPr marL="0" indent="0" algn="just">
              <a:buNone/>
            </a:pPr>
            <a:endParaRPr lang="it-IT" sz="3600" cap="none" dirty="0" smtClean="0">
              <a:solidFill>
                <a:srgbClr val="3E5C83"/>
              </a:solidFill>
            </a:endParaRPr>
          </a:p>
          <a:p>
            <a:pPr marL="0" indent="0" algn="just">
              <a:buNone/>
            </a:pPr>
            <a:endParaRPr lang="it-IT" sz="3200" cap="none" dirty="0" smtClean="0"/>
          </a:p>
          <a:p>
            <a:pPr marL="0" indent="0" algn="just">
              <a:buNone/>
            </a:pPr>
            <a:endParaRPr lang="it-IT" sz="2800" cap="none" dirty="0" smtClean="0"/>
          </a:p>
          <a:p>
            <a:pPr marL="0" indent="0" algn="ctr">
              <a:buNone/>
            </a:pPr>
            <a:endParaRPr lang="it-IT" sz="2800" cap="none" dirty="0" smtClean="0"/>
          </a:p>
          <a:p>
            <a:pPr marL="0" indent="0" algn="just">
              <a:buNone/>
            </a:pPr>
            <a:endParaRPr lang="it-IT" sz="2800" cap="none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55562"/>
              </p:ext>
            </p:extLst>
          </p:nvPr>
        </p:nvGraphicFramePr>
        <p:xfrm>
          <a:off x="1651002" y="2624665"/>
          <a:ext cx="6984996" cy="2003778"/>
        </p:xfrm>
        <a:graphic>
          <a:graphicData uri="http://schemas.openxmlformats.org/drawingml/2006/table">
            <a:tbl>
              <a:tblPr/>
              <a:tblGrid>
                <a:gridCol w="1164166"/>
                <a:gridCol w="1164166"/>
                <a:gridCol w="1164166"/>
                <a:gridCol w="1164166"/>
                <a:gridCol w="1164166"/>
                <a:gridCol w="1164166"/>
              </a:tblGrid>
              <a:tr h="31193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CLASSI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OLG 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OLG B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VAL 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VAL B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GARL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61"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Livello 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61"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Livello 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61"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Livello 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61"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Livello 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0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619433" y="896552"/>
            <a:ext cx="10928554" cy="55927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t-IT" sz="3200" cap="none" dirty="0" smtClean="0"/>
          </a:p>
          <a:p>
            <a:pPr marL="0" indent="0" algn="just">
              <a:buNone/>
            </a:pPr>
            <a:endParaRPr lang="it-IT" sz="2800" cap="none" dirty="0" smtClean="0"/>
          </a:p>
          <a:p>
            <a:pPr marL="0" indent="0" algn="ctr">
              <a:buNone/>
            </a:pPr>
            <a:endParaRPr lang="it-IT" sz="2800" cap="none" dirty="0" smtClean="0"/>
          </a:p>
          <a:p>
            <a:pPr marL="0" indent="0" algn="just">
              <a:buNone/>
            </a:pPr>
            <a:endParaRPr lang="it-IT" sz="2800" cap="none" dirty="0"/>
          </a:p>
        </p:txBody>
      </p:sp>
      <p:sp>
        <p:nvSpPr>
          <p:cNvPr id="2" name="Rettangolo 1"/>
          <p:cNvSpPr/>
          <p:nvPr/>
        </p:nvSpPr>
        <p:spPr>
          <a:xfrm>
            <a:off x="776109" y="503114"/>
            <a:ext cx="10823224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DA FARE:</a:t>
            </a:r>
          </a:p>
          <a:p>
            <a:r>
              <a:rPr lang="it-IT" sz="3600" dirty="0" smtClean="0"/>
              <a:t>INCONTRO CON REFERENTI DI INTERTEAM             (Lunedì 2 marzo 16,30 17,30)</a:t>
            </a:r>
          </a:p>
          <a:p>
            <a:pPr marL="571500" indent="-571500">
              <a:buFont typeface="Arial"/>
              <a:buChar char="•"/>
            </a:pPr>
            <a:r>
              <a:rPr lang="it-IT" sz="3600" dirty="0" smtClean="0"/>
              <a:t>CONSEGNA ESITI</a:t>
            </a:r>
          </a:p>
          <a:p>
            <a:pPr marL="571500" indent="-571500">
              <a:buFont typeface="Arial"/>
              <a:buChar char="•"/>
            </a:pPr>
            <a:r>
              <a:rPr lang="it-IT" sz="3600" dirty="0" smtClean="0"/>
              <a:t>COSTRUZIONE CORRETTORI II QUADRIMESTRE</a:t>
            </a:r>
          </a:p>
          <a:p>
            <a:endParaRPr lang="it-IT" sz="3600" dirty="0" smtClean="0"/>
          </a:p>
          <a:p>
            <a:r>
              <a:rPr lang="it-IT" sz="3600" dirty="0" smtClean="0"/>
              <a:t>VALUTAZIONE </a:t>
            </a:r>
            <a:r>
              <a:rPr lang="it-IT" sz="3600" dirty="0"/>
              <a:t>E MIGLIORAMENTO</a:t>
            </a:r>
          </a:p>
          <a:p>
            <a:r>
              <a:rPr lang="it-IT" dirty="0" smtClean="0"/>
              <a:t> convegno </a:t>
            </a:r>
            <a:r>
              <a:rPr lang="it-IT" dirty="0"/>
              <a:t>con l'obiettivo di un confronto sui costrutti che sottendono lo </a:t>
            </a:r>
            <a:r>
              <a:rPr lang="it-IT" dirty="0" smtClean="0"/>
              <a:t>strumento che è stato costruito per </a:t>
            </a:r>
            <a:r>
              <a:rPr lang="it-IT" dirty="0"/>
              <a:t>l'osservazione in classe dei processi di insegnamento e apprendimento (la Scheda di Osservazione in classe S.S.G.C. - Strategie, Sostegno, Gestione, Clima) 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3600" dirty="0"/>
              <a:t>COSTRUZIONE DEL </a:t>
            </a:r>
            <a:r>
              <a:rPr lang="it-IT" sz="3600" dirty="0" smtClean="0"/>
              <a:t>RAV (Aprile-Luglio)</a:t>
            </a:r>
            <a:endParaRPr lang="it-IT" sz="3600" dirty="0"/>
          </a:p>
        </p:txBody>
      </p:sp>
      <p:pic>
        <p:nvPicPr>
          <p:cNvPr id="4" name="Immagine 3" descr="Mafalda stanca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6" b="99288" l="13559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4822967"/>
            <a:ext cx="2136423" cy="203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1873921" y="479326"/>
            <a:ext cx="8689976" cy="7447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200" b="1" dirty="0" smtClean="0">
                <a:solidFill>
                  <a:srgbClr val="3E5C83"/>
                </a:solidFill>
              </a:rPr>
              <a:t>SCUOLA SECONDARIA DI PRIMO GRADO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1048007" y="1959078"/>
            <a:ext cx="10264006" cy="39697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3200" dirty="0" smtClean="0"/>
          </a:p>
        </p:txBody>
      </p:sp>
      <p:pic>
        <p:nvPicPr>
          <p:cNvPr id="10" name="Immagine 9" descr="Schermata 2015-02-23 alle 00.56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231900"/>
            <a:ext cx="4013200" cy="5461000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619433" y="1275752"/>
            <a:ext cx="10928554" cy="5316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t-IT" sz="2400" cap="none" dirty="0" smtClean="0"/>
          </a:p>
        </p:txBody>
      </p:sp>
      <p:sp>
        <p:nvSpPr>
          <p:cNvPr id="11" name="Rettangolo 10"/>
          <p:cNvSpPr/>
          <p:nvPr/>
        </p:nvSpPr>
        <p:spPr>
          <a:xfrm>
            <a:off x="0" y="-2385745"/>
            <a:ext cx="5279210" cy="11172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72000" dirty="0">
                <a:solidFill>
                  <a:srgbClr val="3E5C83"/>
                </a:solidFill>
              </a:rPr>
              <a:t>X</a:t>
            </a:r>
          </a:p>
        </p:txBody>
      </p:sp>
      <p:pic>
        <p:nvPicPr>
          <p:cNvPr id="12" name="Immagine 11" descr="Schermata 2015-02-23 alle 01.01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346200"/>
            <a:ext cx="3882963" cy="55118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5943431" y="-2359630"/>
            <a:ext cx="5279210" cy="11172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72000" dirty="0">
                <a:solidFill>
                  <a:srgbClr val="3E5C83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3850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1873921" y="479326"/>
            <a:ext cx="8689976" cy="7447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3200" dirty="0" smtClean="0">
              <a:solidFill>
                <a:srgbClr val="283C55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1048007" y="2170745"/>
            <a:ext cx="10264006" cy="39697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3200" dirty="0" smtClean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94033" y="736600"/>
            <a:ext cx="10928554" cy="56527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400" b="1" cap="none" dirty="0" smtClean="0">
                <a:solidFill>
                  <a:srgbClr val="3E5C83"/>
                </a:solidFill>
              </a:rPr>
              <a:t>PROPOSTA per il corrente anno scolastico</a:t>
            </a:r>
            <a:endParaRPr lang="it-IT" sz="2800" b="1" cap="none" dirty="0" smtClean="0">
              <a:solidFill>
                <a:srgbClr val="3E5C83"/>
              </a:solidFill>
            </a:endParaRPr>
          </a:p>
          <a:p>
            <a:pPr marL="0" indent="0" algn="just">
              <a:buNone/>
            </a:pPr>
            <a:r>
              <a:rPr lang="it-IT" sz="3600" cap="none" dirty="0" smtClean="0">
                <a:solidFill>
                  <a:srgbClr val="3E5C83"/>
                </a:solidFill>
              </a:rPr>
              <a:t>PROVE COMUNI PER CLASSI PARALLELE</a:t>
            </a:r>
          </a:p>
          <a:p>
            <a:pPr marL="0" indent="0" algn="just">
              <a:buNone/>
            </a:pPr>
            <a:r>
              <a:rPr lang="it-IT" sz="3600" cap="none" dirty="0">
                <a:solidFill>
                  <a:srgbClr val="3E5C83"/>
                </a:solidFill>
              </a:rPr>
              <a:t> </a:t>
            </a:r>
            <a:r>
              <a:rPr lang="it-IT" sz="3600" cap="none" dirty="0" smtClean="0">
                <a:solidFill>
                  <a:srgbClr val="3E5C83"/>
                </a:solidFill>
              </a:rPr>
              <a:t>          PER COMPETENZE DISCIPLINARI </a:t>
            </a:r>
            <a:endParaRPr lang="it-IT" sz="2400" cap="none" dirty="0">
              <a:solidFill>
                <a:srgbClr val="3E5C83"/>
              </a:solidFill>
            </a:endParaRPr>
          </a:p>
          <a:p>
            <a:pPr marL="0" indent="0" algn="just">
              <a:buNone/>
            </a:pPr>
            <a:endParaRPr lang="it-IT" sz="2400" cap="none" dirty="0" smtClean="0">
              <a:solidFill>
                <a:srgbClr val="3E5C83"/>
              </a:solidFill>
            </a:endParaRPr>
          </a:p>
          <a:p>
            <a:pPr marL="0" indent="0" algn="just">
              <a:buNone/>
            </a:pPr>
            <a:r>
              <a:rPr lang="it-IT" sz="2800" cap="none" dirty="0" smtClean="0"/>
              <a:t>CLASSE PRIMA: MATEMATICA </a:t>
            </a:r>
          </a:p>
          <a:p>
            <a:pPr marL="0" indent="0" algn="just">
              <a:buNone/>
            </a:pPr>
            <a:r>
              <a:rPr lang="it-IT" sz="2800" cap="none" dirty="0" smtClean="0"/>
              <a:t>CLASSE SECONDA: INGLESE  </a:t>
            </a:r>
          </a:p>
          <a:p>
            <a:pPr marL="0" indent="0" algn="just">
              <a:buNone/>
            </a:pPr>
            <a:r>
              <a:rPr lang="it-IT" sz="2800" cap="none" dirty="0" smtClean="0"/>
              <a:t>CLASSE TERZA:  ITALIANO </a:t>
            </a:r>
            <a:endParaRPr lang="it-IT" sz="2400" cap="none" dirty="0"/>
          </a:p>
        </p:txBody>
      </p:sp>
      <p:sp>
        <p:nvSpPr>
          <p:cNvPr id="4" name="Callout con freccia sinistra 3"/>
          <p:cNvSpPr/>
          <p:nvPr/>
        </p:nvSpPr>
        <p:spPr>
          <a:xfrm>
            <a:off x="7470421" y="2587978"/>
            <a:ext cx="3620911" cy="3352800"/>
          </a:xfrm>
          <a:prstGeom prst="leftArrowCallou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Integrazione da parte delle altre discipline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5304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1991900" y="641557"/>
            <a:ext cx="8689976" cy="74479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200" b="1" dirty="0" smtClean="0">
                <a:solidFill>
                  <a:srgbClr val="3E5C83"/>
                </a:solidFill>
              </a:rPr>
              <a:t>MONITORAGGIO PASSAGGIO PRIMARIA – MEDIA</a:t>
            </a:r>
          </a:p>
          <a:p>
            <a:pPr marL="0" indent="0" algn="ctr">
              <a:buNone/>
            </a:pPr>
            <a:endParaRPr lang="it-IT" sz="3200" dirty="0" smtClean="0">
              <a:solidFill>
                <a:srgbClr val="008000"/>
              </a:solidFill>
            </a:endParaRPr>
          </a:p>
        </p:txBody>
      </p:sp>
      <p:pic>
        <p:nvPicPr>
          <p:cNvPr id="2" name="Immagine 1" descr="alunno-difficile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" b="100000" l="1379" r="100000">
                        <a14:foregroundMark x1="60345" y1="14750" x2="60345" y2="14750"/>
                        <a14:foregroundMark x1="63448" y1="16500" x2="63448" y2="16500"/>
                        <a14:foregroundMark x1="47931" y1="13250" x2="47931" y2="1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56" y="2554111"/>
            <a:ext cx="2772480" cy="3824111"/>
          </a:xfrm>
          <a:prstGeom prst="rect">
            <a:avLst/>
          </a:prstGeom>
        </p:spPr>
      </p:pic>
      <p:sp>
        <p:nvSpPr>
          <p:cNvPr id="7" name="Freccia destra 6"/>
          <p:cNvSpPr/>
          <p:nvPr/>
        </p:nvSpPr>
        <p:spPr>
          <a:xfrm>
            <a:off x="141112" y="2921000"/>
            <a:ext cx="4233332" cy="307622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sz="3600" b="1" dirty="0" smtClean="0"/>
          </a:p>
          <a:p>
            <a:r>
              <a:rPr lang="it-IT" sz="3600" b="1" dirty="0" smtClean="0"/>
              <a:t>PRESENTAZIONE</a:t>
            </a:r>
            <a:endParaRPr lang="it-IT" sz="4400" b="1" dirty="0"/>
          </a:p>
        </p:txBody>
      </p:sp>
      <p:sp>
        <p:nvSpPr>
          <p:cNvPr id="8" name="Freccia sinistra 7"/>
          <p:cNvSpPr/>
          <p:nvPr/>
        </p:nvSpPr>
        <p:spPr>
          <a:xfrm>
            <a:off x="7521221" y="3640667"/>
            <a:ext cx="4021667" cy="242711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800" b="1" dirty="0" smtClean="0"/>
              <a:t>INGRESSO</a:t>
            </a:r>
            <a:endParaRPr lang="it-IT" sz="2400" b="1" dirty="0"/>
          </a:p>
        </p:txBody>
      </p:sp>
      <p:sp>
        <p:nvSpPr>
          <p:cNvPr id="9" name="Callout con freccia in giù 8"/>
          <p:cNvSpPr/>
          <p:nvPr/>
        </p:nvSpPr>
        <p:spPr>
          <a:xfrm>
            <a:off x="4092222" y="1467555"/>
            <a:ext cx="4642555" cy="1072444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/>
              <a:t> </a:t>
            </a:r>
            <a:r>
              <a:rPr lang="it-IT" sz="4400" b="1" dirty="0" smtClean="0"/>
              <a:t>I QUADRIMESTRE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408795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797233" y="1440422"/>
            <a:ext cx="10928554" cy="50365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it-IT" sz="3200" b="1" cap="none" dirty="0">
              <a:solidFill>
                <a:srgbClr val="3E5C83"/>
              </a:solidFill>
            </a:endParaRPr>
          </a:p>
          <a:p>
            <a:pPr marL="0" indent="0" algn="just">
              <a:buNone/>
            </a:pPr>
            <a:endParaRPr lang="it-IT" sz="3200" b="1" cap="none" dirty="0" smtClean="0">
              <a:solidFill>
                <a:srgbClr val="3E5C83"/>
              </a:solidFill>
            </a:endParaRPr>
          </a:p>
          <a:p>
            <a:pPr marL="0" indent="0" algn="just">
              <a:buNone/>
            </a:pPr>
            <a:endParaRPr lang="it-IT" sz="3200" b="1" cap="none" dirty="0" smtClean="0">
              <a:solidFill>
                <a:srgbClr val="3E5C83"/>
              </a:solidFill>
            </a:endParaRPr>
          </a:p>
          <a:p>
            <a:pPr marL="0" indent="0" algn="just">
              <a:buNone/>
            </a:pPr>
            <a:r>
              <a:rPr lang="it-IT" sz="3200" b="1" cap="none" dirty="0" smtClean="0">
                <a:solidFill>
                  <a:srgbClr val="3E5C83"/>
                </a:solidFill>
              </a:rPr>
              <a:t>RESTITUZIONE</a:t>
            </a:r>
          </a:p>
          <a:p>
            <a:pPr algn="just"/>
            <a:r>
              <a:rPr lang="it-IT" sz="3600" cap="none" dirty="0" smtClean="0"/>
              <a:t>Ai plessi della scuola primaria</a:t>
            </a:r>
          </a:p>
          <a:p>
            <a:pPr algn="just"/>
            <a:r>
              <a:rPr lang="it-IT" sz="3600" cap="none" dirty="0" smtClean="0"/>
              <a:t>Ai consigli di classe della scuola media </a:t>
            </a:r>
            <a:endParaRPr lang="it-IT" sz="3200" cap="none" dirty="0" smtClean="0"/>
          </a:p>
          <a:p>
            <a:pPr marL="0" indent="0" algn="ctr">
              <a:buNone/>
            </a:pPr>
            <a:endParaRPr lang="it-IT" sz="2800" cap="none" dirty="0" smtClean="0"/>
          </a:p>
          <a:p>
            <a:pPr marL="0" indent="0" algn="just">
              <a:buNone/>
            </a:pPr>
            <a:endParaRPr lang="it-IT" sz="2800" cap="none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258707"/>
            <a:ext cx="11684000" cy="20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4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619433" y="946360"/>
            <a:ext cx="10928554" cy="52627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4400" b="1" cap="none" dirty="0" smtClean="0"/>
              <a:t>ISTITUTO</a:t>
            </a:r>
          </a:p>
          <a:p>
            <a:pPr marL="0" indent="0" algn="just">
              <a:buNone/>
            </a:pPr>
            <a:endParaRPr lang="it-IT" sz="2800" cap="none" dirty="0" smtClean="0"/>
          </a:p>
          <a:p>
            <a:pPr marL="0" indent="0" algn="ctr">
              <a:buNone/>
            </a:pPr>
            <a:endParaRPr lang="it-IT" sz="2800" cap="none" dirty="0" smtClean="0"/>
          </a:p>
          <a:p>
            <a:pPr marL="0" indent="0" algn="ctr">
              <a:buNone/>
            </a:pPr>
            <a:endParaRPr lang="it-IT" sz="2800" cap="none" dirty="0" smtClean="0"/>
          </a:p>
          <a:p>
            <a:pPr marL="0" indent="0" algn="just">
              <a:buNone/>
            </a:pPr>
            <a:endParaRPr lang="it-IT" sz="2800" cap="none" dirty="0" smtClean="0"/>
          </a:p>
          <a:p>
            <a:pPr marL="0" indent="0" algn="just">
              <a:buNone/>
            </a:pPr>
            <a:r>
              <a:rPr lang="it-IT" sz="2800" cap="none" dirty="0" smtClean="0"/>
              <a:t>GARLATE			OLGINATE			VALGREGHENTINO</a:t>
            </a:r>
          </a:p>
          <a:p>
            <a:pPr marL="0" indent="0" algn="just">
              <a:buNone/>
            </a:pPr>
            <a:endParaRPr lang="it-IT" sz="2400" cap="none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567869"/>
              </p:ext>
            </p:extLst>
          </p:nvPr>
        </p:nvGraphicFramePr>
        <p:xfrm>
          <a:off x="2554112" y="0"/>
          <a:ext cx="7521222" cy="46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48578"/>
              </p:ext>
            </p:extLst>
          </p:nvPr>
        </p:nvGraphicFramePr>
        <p:xfrm>
          <a:off x="155221" y="4755445"/>
          <a:ext cx="2892779" cy="176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170943"/>
              </p:ext>
            </p:extLst>
          </p:nvPr>
        </p:nvGraphicFramePr>
        <p:xfrm>
          <a:off x="3824110" y="4741333"/>
          <a:ext cx="3400779" cy="170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217585"/>
              </p:ext>
            </p:extLst>
          </p:nvPr>
        </p:nvGraphicFramePr>
        <p:xfrm>
          <a:off x="7986889" y="4614333"/>
          <a:ext cx="2822223" cy="152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14212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685372"/>
          </a:xfrm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bg2">
                    <a:lumMod val="75000"/>
                  </a:schemeClr>
                </a:solidFill>
              </a:rPr>
              <a:t>Prove per </a:t>
            </a:r>
            <a:r>
              <a:rPr lang="it-IT" sz="6000" dirty="0" err="1" smtClean="0">
                <a:solidFill>
                  <a:schemeClr val="bg2">
                    <a:lumMod val="75000"/>
                  </a:schemeClr>
                </a:solidFill>
              </a:rPr>
              <a:t>competenzE</a:t>
            </a:r>
            <a:r>
              <a:rPr lang="it-IT" sz="6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6000" dirty="0" err="1" smtClean="0">
                <a:solidFill>
                  <a:schemeClr val="bg2">
                    <a:lumMod val="75000"/>
                  </a:schemeClr>
                </a:solidFill>
              </a:rPr>
              <a:t>quadrimeSTRALI</a:t>
            </a:r>
            <a:r>
              <a:rPr lang="it-IT" sz="6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it-IT" sz="6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6000" dirty="0" smtClean="0">
                <a:solidFill>
                  <a:schemeClr val="bg2">
                    <a:lumMod val="75000"/>
                  </a:schemeClr>
                </a:solidFill>
              </a:rPr>
              <a:t>SCUOLA primaria</a:t>
            </a:r>
            <a:endParaRPr lang="it-IT" sz="6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695633" y="591752"/>
            <a:ext cx="10928554" cy="55927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3600" cap="none" dirty="0" smtClean="0">
                <a:solidFill>
                  <a:srgbClr val="3E5C83"/>
                </a:solidFill>
              </a:rPr>
              <a:t>ESITI PROVE I QUADRIMESTRE: %RISPOSTE ESATTE</a:t>
            </a:r>
          </a:p>
          <a:p>
            <a:pPr marL="0" indent="0" algn="just">
              <a:buNone/>
            </a:pPr>
            <a:endParaRPr lang="it-IT" sz="3600" cap="none" dirty="0" smtClean="0"/>
          </a:p>
          <a:p>
            <a:pPr marL="0" indent="0" algn="just">
              <a:buNone/>
            </a:pPr>
            <a:endParaRPr lang="it-IT" sz="3200" cap="none" dirty="0" smtClean="0"/>
          </a:p>
          <a:p>
            <a:pPr marL="0" indent="0" algn="just">
              <a:buNone/>
            </a:pPr>
            <a:endParaRPr lang="it-IT" sz="2800" cap="none" dirty="0" smtClean="0"/>
          </a:p>
          <a:p>
            <a:pPr marL="0" indent="0" algn="ctr">
              <a:buNone/>
            </a:pPr>
            <a:endParaRPr lang="it-IT" sz="2800" cap="none" dirty="0" smtClean="0"/>
          </a:p>
          <a:p>
            <a:pPr marL="0" indent="0" algn="just">
              <a:buNone/>
            </a:pPr>
            <a:endParaRPr lang="it-IT" sz="2800" cap="none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46625"/>
              </p:ext>
            </p:extLst>
          </p:nvPr>
        </p:nvGraphicFramePr>
        <p:xfrm>
          <a:off x="1708150" y="1320800"/>
          <a:ext cx="847725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Segnaposto contenut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6214355"/>
              </p:ext>
            </p:extLst>
          </p:nvPr>
        </p:nvGraphicFramePr>
        <p:xfrm>
          <a:off x="1320801" y="1523999"/>
          <a:ext cx="9220200" cy="408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98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619433" y="896552"/>
            <a:ext cx="10928554" cy="55927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3600" cap="none" dirty="0">
                <a:solidFill>
                  <a:srgbClr val="3E5C83"/>
                </a:solidFill>
              </a:rPr>
              <a:t>ESITI PROVE </a:t>
            </a:r>
            <a:r>
              <a:rPr lang="it-IT" sz="3600" cap="none" dirty="0" smtClean="0">
                <a:solidFill>
                  <a:srgbClr val="3E5C83"/>
                </a:solidFill>
              </a:rPr>
              <a:t>I QUADRIMESTRE (MATERIALI PER INTERTEAM)</a:t>
            </a:r>
          </a:p>
          <a:p>
            <a:pPr marL="0" indent="0" algn="just">
              <a:buNone/>
            </a:pPr>
            <a:r>
              <a:rPr lang="it-IT" sz="3600" cap="none" dirty="0" smtClean="0">
                <a:solidFill>
                  <a:srgbClr val="3E5C83"/>
                </a:solidFill>
              </a:rPr>
              <a:t>TABELLA 1</a:t>
            </a:r>
          </a:p>
          <a:p>
            <a:pPr marL="0" indent="0" algn="just">
              <a:buNone/>
            </a:pPr>
            <a:endParaRPr lang="it-IT" sz="3600" cap="none" dirty="0" smtClean="0">
              <a:solidFill>
                <a:srgbClr val="3E5C83"/>
              </a:solidFill>
            </a:endParaRPr>
          </a:p>
          <a:p>
            <a:pPr marL="0" indent="0" algn="just">
              <a:buNone/>
            </a:pPr>
            <a:endParaRPr lang="it-IT" sz="3200" cap="none" dirty="0" smtClean="0"/>
          </a:p>
          <a:p>
            <a:pPr marL="0" indent="0" algn="just">
              <a:buNone/>
            </a:pPr>
            <a:endParaRPr lang="it-IT" sz="2800" cap="none" dirty="0" smtClean="0"/>
          </a:p>
          <a:p>
            <a:pPr marL="0" indent="0" algn="ctr">
              <a:buNone/>
            </a:pPr>
            <a:endParaRPr lang="it-IT" sz="2800" cap="none" dirty="0" smtClean="0"/>
          </a:p>
          <a:p>
            <a:pPr marL="0" indent="0" algn="just">
              <a:buNone/>
            </a:pPr>
            <a:endParaRPr lang="it-IT" sz="2800" cap="none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70587"/>
              </p:ext>
            </p:extLst>
          </p:nvPr>
        </p:nvGraphicFramePr>
        <p:xfrm>
          <a:off x="112890" y="2596448"/>
          <a:ext cx="11444110" cy="2920995"/>
        </p:xfrm>
        <a:graphic>
          <a:graphicData uri="http://schemas.openxmlformats.org/drawingml/2006/table">
            <a:tbl>
              <a:tblPr/>
              <a:tblGrid>
                <a:gridCol w="1144411"/>
                <a:gridCol w="1144411"/>
                <a:gridCol w="1144411"/>
                <a:gridCol w="1144411"/>
                <a:gridCol w="1144411"/>
                <a:gridCol w="1144411"/>
                <a:gridCol w="1144411"/>
                <a:gridCol w="1144411"/>
                <a:gridCol w="1144411"/>
                <a:gridCol w="1144411"/>
              </a:tblGrid>
              <a:tr h="32455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 RISPOTE ESATTE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3245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QUINTE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ESSENZIALI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SVILUPPO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SCARTO%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SVILUPPO%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SCARTO%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SCARTO%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245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ISTITUTO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2455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GARL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70,5%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5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OLGINATE 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79,2%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80,6%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5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OLGINATE 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5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OLGINATE 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5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VALGRE 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65,4%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5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VALGRE 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70,5%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25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occia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2.xml><?xml version="1.0" encoding="utf-8"?>
<a:themeOverride xmlns:a="http://schemas.openxmlformats.org/drawingml/2006/main">
  <a:clrScheme name="Goccia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3.xml><?xml version="1.0" encoding="utf-8"?>
<a:themeOverride xmlns:a="http://schemas.openxmlformats.org/drawingml/2006/main">
  <a:clrScheme name="Goccia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4.xml><?xml version="1.0" encoding="utf-8"?>
<a:themeOverride xmlns:a="http://schemas.openxmlformats.org/drawingml/2006/main">
  <a:clrScheme name="Goccia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5.xml><?xml version="1.0" encoding="utf-8"?>
<a:themeOverride xmlns:a="http://schemas.openxmlformats.org/drawingml/2006/main">
  <a:clrScheme name="Goccia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6.xml><?xml version="1.0" encoding="utf-8"?>
<a:themeOverride xmlns:a="http://schemas.openxmlformats.org/drawingml/2006/main">
  <a:clrScheme name="Goccia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</TotalTime>
  <Words>1084</Words>
  <Application>Microsoft Office PowerPoint</Application>
  <PresentationFormat>Personalizzato</PresentationFormat>
  <Paragraphs>389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Goccia</vt:lpstr>
      <vt:lpstr>AUTOVALUTAZIONE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Prove per competenzE quadrimeSTRALI  SCUOLA primaria</vt:lpstr>
      <vt:lpstr>Presentazione standard di PowerPoint</vt:lpstr>
      <vt:lpstr>Presentazione standard di PowerPoint</vt:lpstr>
      <vt:lpstr>Presentazione standard di PowerPoint</vt:lpstr>
      <vt:lpstr>ESITI PROVE I QUADRIMESTRE (MATERIALI PER INTERTEAM)  TABELLA 2b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COMMISSIONE CONTINUITA’</dc:title>
  <dc:creator>valeria</dc:creator>
  <cp:lastModifiedBy>GRAZIA</cp:lastModifiedBy>
  <cp:revision>103</cp:revision>
  <dcterms:created xsi:type="dcterms:W3CDTF">2014-05-15T15:34:59Z</dcterms:created>
  <dcterms:modified xsi:type="dcterms:W3CDTF">2015-03-01T20:11:32Z</dcterms:modified>
</cp:coreProperties>
</file>