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12B0C2B-198B-4307-83F7-5728E5CBBDD9}" type="datetimeFigureOut">
              <a:rPr lang="it-IT" smtClean="0"/>
              <a:pPr/>
              <a:t>23/03/2015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663095-2CF9-47AF-BEF8-EEC3FF4BC69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12B0C2B-198B-4307-83F7-5728E5CBBDD9}" type="datetimeFigureOut">
              <a:rPr lang="it-IT" smtClean="0"/>
              <a:pPr/>
              <a:t>23/03/2015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663095-2CF9-47AF-BEF8-EEC3FF4BC69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12B0C2B-198B-4307-83F7-5728E5CBBDD9}" type="datetimeFigureOut">
              <a:rPr lang="it-IT" smtClean="0"/>
              <a:pPr/>
              <a:t>23/03/2015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663095-2CF9-47AF-BEF8-EEC3FF4BC69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12B0C2B-198B-4307-83F7-5728E5CBBDD9}" type="datetimeFigureOut">
              <a:rPr lang="it-IT" smtClean="0"/>
              <a:pPr/>
              <a:t>23/03/2015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663095-2CF9-47AF-BEF8-EEC3FF4BC69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12B0C2B-198B-4307-83F7-5728E5CBBDD9}" type="datetimeFigureOut">
              <a:rPr lang="it-IT" smtClean="0"/>
              <a:pPr/>
              <a:t>23/03/2015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663095-2CF9-47AF-BEF8-EEC3FF4BC69E}"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12B0C2B-198B-4307-83F7-5728E5CBBDD9}" type="datetimeFigureOut">
              <a:rPr lang="it-IT" smtClean="0"/>
              <a:pPr/>
              <a:t>23/03/2015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663095-2CF9-47AF-BEF8-EEC3FF4BC69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12B0C2B-198B-4307-83F7-5728E5CBBDD9}" type="datetimeFigureOut">
              <a:rPr lang="it-IT" smtClean="0"/>
              <a:pPr/>
              <a:t>23/03/2015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7663095-2CF9-47AF-BEF8-EEC3FF4BC69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12B0C2B-198B-4307-83F7-5728E5CBBDD9}" type="datetimeFigureOut">
              <a:rPr lang="it-IT" smtClean="0"/>
              <a:pPr/>
              <a:t>23/03/2015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7663095-2CF9-47AF-BEF8-EEC3FF4BC69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12B0C2B-198B-4307-83F7-5728E5CBBDD9}" type="datetimeFigureOut">
              <a:rPr lang="it-IT" smtClean="0"/>
              <a:pPr/>
              <a:t>23/03/2015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7663095-2CF9-47AF-BEF8-EEC3FF4BC69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12B0C2B-198B-4307-83F7-5728E5CBBDD9}" type="datetimeFigureOut">
              <a:rPr lang="it-IT" smtClean="0"/>
              <a:pPr/>
              <a:t>23/03/2015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663095-2CF9-47AF-BEF8-EEC3FF4BC69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12B0C2B-198B-4307-83F7-5728E5CBBDD9}" type="datetimeFigureOut">
              <a:rPr lang="it-IT" smtClean="0"/>
              <a:pPr/>
              <a:t>23/03/2015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663095-2CF9-47AF-BEF8-EEC3FF4BC69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B0C2B-198B-4307-83F7-5728E5CBBDD9}" type="datetimeFigureOut">
              <a:rPr lang="it-IT" smtClean="0"/>
              <a:pPr/>
              <a:t>23/03/2015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63095-2CF9-47AF-BEF8-EEC3FF4BC69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L’integrazione culturale degli studenti </a:t>
            </a:r>
            <a:r>
              <a:rPr lang="it-IT" dirty="0" err="1" smtClean="0"/>
              <a:t>arabofoni</a:t>
            </a:r>
            <a:r>
              <a:rPr lang="it-IT" dirty="0" smtClean="0"/>
              <a:t> in </a:t>
            </a:r>
            <a:r>
              <a:rPr lang="it-IT" dirty="0"/>
              <a:t>I</a:t>
            </a:r>
            <a:r>
              <a:rPr lang="it-IT" dirty="0" smtClean="0"/>
              <a:t>talia</a:t>
            </a:r>
            <a:endParaRPr lang="it-IT" dirty="0"/>
          </a:p>
        </p:txBody>
      </p:sp>
      <p:sp>
        <p:nvSpPr>
          <p:cNvPr id="3" name="Sottotitolo 2"/>
          <p:cNvSpPr>
            <a:spLocks noGrp="1"/>
          </p:cNvSpPr>
          <p:nvPr>
            <p:ph type="subTitle" idx="1"/>
          </p:nvPr>
        </p:nvSpPr>
        <p:spPr/>
        <p:txBody>
          <a:bodyPr/>
          <a:lstStyle/>
          <a:p>
            <a:r>
              <a:rPr lang="it-IT" dirty="0" smtClean="0"/>
              <a:t>Dallo shock culturale all’integrazione linguistica e culturale dei bambini di lingua araba</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53966"/>
          </a:xfrm>
        </p:spPr>
        <p:txBody>
          <a:bodyPr>
            <a:normAutofit fontScale="90000"/>
          </a:bodyPr>
          <a:lstStyle/>
          <a:p>
            <a:endParaRPr lang="it-IT" dirty="0"/>
          </a:p>
        </p:txBody>
      </p:sp>
      <p:sp>
        <p:nvSpPr>
          <p:cNvPr id="3" name="Segnaposto contenuto 2"/>
          <p:cNvSpPr>
            <a:spLocks noGrp="1"/>
          </p:cNvSpPr>
          <p:nvPr>
            <p:ph idx="1"/>
          </p:nvPr>
        </p:nvSpPr>
        <p:spPr>
          <a:xfrm>
            <a:off x="457200" y="428604"/>
            <a:ext cx="8229600" cy="5697559"/>
          </a:xfrm>
        </p:spPr>
        <p:txBody>
          <a:bodyPr/>
          <a:lstStyle/>
          <a:p>
            <a:pPr>
              <a:buNone/>
            </a:pPr>
            <a:r>
              <a:rPr lang="it-IT" dirty="0" smtClean="0"/>
              <a:t>Molto marcata è anche la mimica facciale e l’accompagnarsi dei gesti alle parole è fondamentale </a:t>
            </a:r>
          </a:p>
          <a:p>
            <a:pPr>
              <a:buNone/>
            </a:pPr>
            <a:r>
              <a:rPr lang="it-IT" dirty="0" smtClean="0"/>
              <a:t>Non esistono dei veri e propri turni di battuta, chi è più abile nell’eloquio domina le conversazioni</a:t>
            </a:r>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LO SHOCK A SCUOLA</a:t>
            </a:r>
            <a:endParaRPr lang="it-IT" dirty="0"/>
          </a:p>
        </p:txBody>
      </p:sp>
      <p:sp>
        <p:nvSpPr>
          <p:cNvPr id="3" name="Segnaposto contenuto 2"/>
          <p:cNvSpPr>
            <a:spLocks noGrp="1"/>
          </p:cNvSpPr>
          <p:nvPr>
            <p:ph idx="1"/>
          </p:nvPr>
        </p:nvSpPr>
        <p:spPr/>
        <p:txBody>
          <a:bodyPr>
            <a:normAutofit lnSpcReduction="10000"/>
          </a:bodyPr>
          <a:lstStyle/>
          <a:p>
            <a:pPr>
              <a:buNone/>
            </a:pPr>
            <a:r>
              <a:rPr lang="it-IT" dirty="0" smtClean="0"/>
              <a:t>FATTORI EXTRASCOLASTICI: </a:t>
            </a:r>
          </a:p>
          <a:p>
            <a:r>
              <a:rPr lang="it-IT" dirty="0" smtClean="0"/>
              <a:t>L’esperienza della migrazione</a:t>
            </a:r>
          </a:p>
          <a:p>
            <a:r>
              <a:rPr lang="it-IT" dirty="0" smtClean="0"/>
              <a:t>La lontananza da casa e dagli affetti</a:t>
            </a:r>
          </a:p>
          <a:p>
            <a:r>
              <a:rPr lang="it-IT" dirty="0" smtClean="0"/>
              <a:t>La nuova lingua</a:t>
            </a:r>
          </a:p>
          <a:p>
            <a:pPr>
              <a:buNone/>
            </a:pPr>
            <a:r>
              <a:rPr lang="it-IT" dirty="0" smtClean="0"/>
              <a:t>Fattori scolastici:</a:t>
            </a:r>
          </a:p>
          <a:p>
            <a:r>
              <a:rPr lang="it-IT" dirty="0" smtClean="0"/>
              <a:t>La nuova lingua</a:t>
            </a:r>
          </a:p>
          <a:p>
            <a:r>
              <a:rPr lang="it-IT" dirty="0" smtClean="0"/>
              <a:t>Materie nuove </a:t>
            </a:r>
          </a:p>
          <a:p>
            <a:r>
              <a:rPr lang="it-IT" dirty="0" smtClean="0"/>
              <a:t>Approcci didattici ed educativi diversi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53966"/>
          </a:xfrm>
        </p:spPr>
        <p:txBody>
          <a:bodyPr>
            <a:normAutofit fontScale="90000"/>
          </a:bodyPr>
          <a:lstStyle/>
          <a:p>
            <a:endParaRPr lang="it-IT" dirty="0"/>
          </a:p>
        </p:txBody>
      </p:sp>
      <p:sp>
        <p:nvSpPr>
          <p:cNvPr id="3" name="Segnaposto contenuto 2"/>
          <p:cNvSpPr>
            <a:spLocks noGrp="1"/>
          </p:cNvSpPr>
          <p:nvPr>
            <p:ph idx="1"/>
          </p:nvPr>
        </p:nvSpPr>
        <p:spPr>
          <a:xfrm>
            <a:off x="457200" y="428604"/>
            <a:ext cx="8229600" cy="5697559"/>
          </a:xfrm>
        </p:spPr>
        <p:txBody>
          <a:bodyPr>
            <a:normAutofit fontScale="92500"/>
          </a:bodyPr>
          <a:lstStyle/>
          <a:p>
            <a:pPr>
              <a:buNone/>
            </a:pPr>
            <a:r>
              <a:rPr lang="it-IT" dirty="0" smtClean="0"/>
              <a:t>COSA SUCCEDE A SCUOLA</a:t>
            </a:r>
          </a:p>
          <a:p>
            <a:pPr>
              <a:buFont typeface="Wingdings" pitchFamily="2" charset="2"/>
              <a:buChar char="ü"/>
            </a:pPr>
            <a:r>
              <a:rPr lang="it-IT" dirty="0" smtClean="0"/>
              <a:t>Fase del silenzio (da 3 settimane a 3 mesi)→ adattamento e riflessione sulla nuova lingua</a:t>
            </a:r>
          </a:p>
          <a:p>
            <a:r>
              <a:rPr lang="it-IT" dirty="0" smtClean="0"/>
              <a:t>Atteggiamenti aggressivi→ risposta alla nuova situazione</a:t>
            </a:r>
          </a:p>
          <a:p>
            <a:r>
              <a:rPr lang="it-IT" dirty="0" smtClean="0"/>
              <a:t>Disinteresse → diverso ruolo di intendere la scuola e il ruolo del professore</a:t>
            </a:r>
          </a:p>
          <a:p>
            <a:pPr>
              <a:buFont typeface="Wingdings" pitchFamily="2" charset="2"/>
              <a:buChar char="ü"/>
            </a:pPr>
            <a:r>
              <a:rPr lang="it-IT" dirty="0" smtClean="0"/>
              <a:t>Provenienza da ambienti rurali→ scarso interesse da parte della famiglia e dello studente/ grande impegno e voglia di approfittare dell’occasione per recuperare il tempo perso</a:t>
            </a:r>
          </a:p>
          <a:p>
            <a:pPr>
              <a:buFont typeface="Wingdings" pitchFamily="2" charset="2"/>
              <a:buChar char="ü"/>
            </a:pPr>
            <a:endParaRPr lang="it-IT" dirty="0" smtClean="0"/>
          </a:p>
          <a:p>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5719"/>
          </a:xfrm>
        </p:spPr>
        <p:txBody>
          <a:bodyPr>
            <a:normAutofit fontScale="90000"/>
          </a:bodyPr>
          <a:lstStyle/>
          <a:p>
            <a:endParaRPr lang="it-IT" dirty="0"/>
          </a:p>
        </p:txBody>
      </p:sp>
      <p:sp>
        <p:nvSpPr>
          <p:cNvPr id="3" name="Segnaposto contenuto 2"/>
          <p:cNvSpPr>
            <a:spLocks noGrp="1"/>
          </p:cNvSpPr>
          <p:nvPr>
            <p:ph idx="1"/>
          </p:nvPr>
        </p:nvSpPr>
        <p:spPr>
          <a:xfrm>
            <a:off x="457200" y="357166"/>
            <a:ext cx="8229600" cy="5768997"/>
          </a:xfrm>
        </p:spPr>
        <p:txBody>
          <a:bodyPr>
            <a:normAutofit fontScale="92500" lnSpcReduction="20000"/>
          </a:bodyPr>
          <a:lstStyle/>
          <a:p>
            <a:pPr>
              <a:buFont typeface="Wingdings" pitchFamily="2" charset="2"/>
              <a:buChar char="ü"/>
            </a:pPr>
            <a:r>
              <a:rPr lang="it-IT" dirty="0" smtClean="0"/>
              <a:t>Utilizzo della scuola come un parcheggio→ diversa concezione del ruolo del docente </a:t>
            </a:r>
          </a:p>
          <a:p>
            <a:pPr>
              <a:buFont typeface="Wingdings" pitchFamily="2" charset="2"/>
              <a:buChar char="ü"/>
            </a:pPr>
            <a:r>
              <a:rPr lang="it-IT" dirty="0" smtClean="0"/>
              <a:t>Poca regolarità nella frequenza</a:t>
            </a:r>
          </a:p>
          <a:p>
            <a:r>
              <a:rPr lang="it-IT" dirty="0" smtClean="0"/>
              <a:t>Intromissione eccessiva della famiglie nelle questioni didattiche→ timore di una perdita delle proprie radici e di un’accettazione totale degli aspetti non condivisibili della nuova cultura</a:t>
            </a:r>
          </a:p>
          <a:p>
            <a:r>
              <a:rPr lang="it-IT" dirty="0" smtClean="0"/>
              <a:t>Problemi nell’approccio didattico→prevalentemente mnemonico</a:t>
            </a:r>
          </a:p>
          <a:p>
            <a:r>
              <a:rPr lang="it-IT" dirty="0" smtClean="0"/>
              <a:t>Problemi di carattere comportamentale</a:t>
            </a:r>
            <a:r>
              <a:rPr lang="it-IT" dirty="0" smtClean="0"/>
              <a:t>→l’atteggiamento amichevole dell’insegnante può essere interpretato come scarsa autorità</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L’esempio del Marocco.</a:t>
            </a:r>
            <a:br>
              <a:rPr lang="it-IT" dirty="0" smtClean="0"/>
            </a:br>
            <a:r>
              <a:rPr lang="it-IT" dirty="0" smtClean="0"/>
              <a:t>Un diverso sistema scolastico</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Asilo 2/6 anni, ma non obbligatorio e privato, sono spesso asili stranieri</a:t>
            </a:r>
          </a:p>
          <a:p>
            <a:r>
              <a:rPr lang="it-IT" dirty="0" smtClean="0"/>
              <a:t>6/12 primo ciclo scolastico: </a:t>
            </a:r>
          </a:p>
          <a:p>
            <a:pPr>
              <a:buNone/>
            </a:pPr>
            <a:r>
              <a:rPr lang="it-IT" dirty="0" smtClean="0"/>
              <a:t>Scuola privata: primi 3 anni(matematica, </a:t>
            </a:r>
            <a:r>
              <a:rPr lang="it-IT" dirty="0" err="1" smtClean="0"/>
              <a:t>fus</a:t>
            </a:r>
            <a:r>
              <a:rPr lang="it-IT" dirty="0" smtClean="0"/>
              <a:t>’ha, inglese, francese, scienze)</a:t>
            </a:r>
          </a:p>
          <a:p>
            <a:pPr>
              <a:buNone/>
            </a:pPr>
            <a:r>
              <a:rPr lang="it-IT" dirty="0" smtClean="0"/>
              <a:t>4°-5°-6° anno: storia e geografia</a:t>
            </a:r>
          </a:p>
          <a:p>
            <a:pPr>
              <a:buNone/>
            </a:pPr>
            <a:r>
              <a:rPr lang="it-IT" dirty="0" smtClean="0"/>
              <a:t>Scuola Pubblica: </a:t>
            </a:r>
            <a:r>
              <a:rPr lang="it-IT" dirty="0" err="1" smtClean="0"/>
              <a:t>matemaica</a:t>
            </a:r>
            <a:r>
              <a:rPr lang="it-IT" dirty="0" smtClean="0"/>
              <a:t>, </a:t>
            </a:r>
            <a:r>
              <a:rPr lang="it-IT" dirty="0" err="1" smtClean="0"/>
              <a:t>fus</a:t>
            </a:r>
            <a:r>
              <a:rPr lang="it-IT" dirty="0" smtClean="0"/>
              <a:t>’ha, scienze</a:t>
            </a:r>
          </a:p>
          <a:p>
            <a:pPr>
              <a:buNone/>
            </a:pPr>
            <a:r>
              <a:rPr lang="it-IT" dirty="0" smtClean="0"/>
              <a:t>( primi 3 anni), geografia e storia (4-5-6 anno)</a:t>
            </a:r>
          </a:p>
          <a:p>
            <a:r>
              <a:rPr lang="it-IT" dirty="0" smtClean="0"/>
              <a:t>Scuola media: 3 anni (stesse materie della scuola elementare privata)</a:t>
            </a:r>
          </a:p>
          <a:p>
            <a:r>
              <a:rPr lang="it-IT" dirty="0" smtClean="0"/>
              <a:t>Scuola superiore: indirizzo professionale o liceo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53966"/>
          </a:xfrm>
        </p:spPr>
        <p:txBody>
          <a:bodyPr>
            <a:normAutofit fontScale="90000"/>
          </a:bodyPr>
          <a:lstStyle/>
          <a:p>
            <a:endParaRPr lang="it-IT" dirty="0"/>
          </a:p>
        </p:txBody>
      </p:sp>
      <p:sp>
        <p:nvSpPr>
          <p:cNvPr id="3" name="Segnaposto contenuto 2"/>
          <p:cNvSpPr>
            <a:spLocks noGrp="1"/>
          </p:cNvSpPr>
          <p:nvPr>
            <p:ph idx="1"/>
          </p:nvPr>
        </p:nvSpPr>
        <p:spPr>
          <a:xfrm>
            <a:off x="457200" y="500042"/>
            <a:ext cx="8229600" cy="5626121"/>
          </a:xfrm>
        </p:spPr>
        <p:txBody>
          <a:bodyPr>
            <a:normAutofit fontScale="70000" lnSpcReduction="20000"/>
          </a:bodyPr>
          <a:lstStyle/>
          <a:p>
            <a:r>
              <a:rPr lang="it-IT" dirty="0" smtClean="0"/>
              <a:t>Obbligo scolastico, ma non ci sono veri e propri obblighi o enti preposti al controllo dell’assolvimento dell’obbligo scolastico</a:t>
            </a:r>
          </a:p>
          <a:p>
            <a:pPr>
              <a:buNone/>
            </a:pPr>
            <a:r>
              <a:rPr lang="it-IT" dirty="0" smtClean="0"/>
              <a:t> </a:t>
            </a:r>
            <a:r>
              <a:rPr lang="it-IT" dirty="0" smtClean="0"/>
              <a:t>                                                ↓</a:t>
            </a:r>
          </a:p>
          <a:p>
            <a:pPr>
              <a:buNone/>
            </a:pPr>
            <a:r>
              <a:rPr lang="it-IT" dirty="0" smtClean="0"/>
              <a:t>Abbandono scolastico molto alto</a:t>
            </a:r>
          </a:p>
          <a:p>
            <a:pPr>
              <a:buNone/>
            </a:pPr>
            <a:r>
              <a:rPr lang="it-IT" dirty="0" smtClean="0"/>
              <a:t>Cause: necessità di lavorare, incompatibilità coi docenti, scarsa importanza data alla scuola</a:t>
            </a:r>
          </a:p>
          <a:p>
            <a:r>
              <a:rPr lang="it-IT" dirty="0" smtClean="0"/>
              <a:t>Metodologia didattica: scrittura→copiatura grafemi per i primi 3 anni, esiste calligrafia. La scrittura creativa comincia il 4° anno.</a:t>
            </a:r>
          </a:p>
          <a:p>
            <a:pPr>
              <a:buNone/>
            </a:pPr>
            <a:r>
              <a:rPr lang="it-IT" dirty="0" smtClean="0"/>
              <a:t>Produzione orale: uso di immagini,libri e </a:t>
            </a:r>
            <a:r>
              <a:rPr lang="it-IT" dirty="0" err="1" smtClean="0"/>
              <a:t>flashcard</a:t>
            </a:r>
            <a:r>
              <a:rPr lang="it-IT" dirty="0" smtClean="0"/>
              <a:t>, </a:t>
            </a:r>
            <a:r>
              <a:rPr lang="it-IT" dirty="0" err="1" smtClean="0"/>
              <a:t>role</a:t>
            </a:r>
            <a:r>
              <a:rPr lang="it-IT" dirty="0" smtClean="0"/>
              <a:t> play (nel passato l’approccio era totalmente mnemonico)</a:t>
            </a:r>
          </a:p>
          <a:p>
            <a:pPr>
              <a:buNone/>
            </a:pPr>
            <a:r>
              <a:rPr lang="it-IT" dirty="0" smtClean="0"/>
              <a:t>Studio: mnemonico, la ripetizione viene fatta anche in classe (nella scuola coranica l’approccio è solo mnemonico)</a:t>
            </a:r>
          </a:p>
          <a:p>
            <a:pPr>
              <a:buNone/>
            </a:pPr>
            <a:r>
              <a:rPr lang="it-IT" dirty="0" smtClean="0"/>
              <a:t>Scopo: formare studenti e buoni musulmani, non esiste la scuola laica</a:t>
            </a:r>
          </a:p>
          <a:p>
            <a:pPr>
              <a:buNone/>
            </a:pPr>
            <a:r>
              <a:rPr lang="it-IT" dirty="0" smtClean="0"/>
              <a:t>Rapporto Professore/studente: il docente è molto severo e gli studenti lo rispettano, non è un amico.</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Inserimento dei ragazzi </a:t>
            </a:r>
            <a:r>
              <a:rPr lang="it-IT" dirty="0" err="1" smtClean="0"/>
              <a:t>arabofoni</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Non tutti sono musulmani, un buon 30% della popolazione egiziana è cristiana, in prevalenza copta, mentre una minoranza è ortodossa.</a:t>
            </a:r>
          </a:p>
          <a:p>
            <a:pPr>
              <a:buNone/>
            </a:pPr>
            <a:r>
              <a:rPr lang="it-IT" dirty="0" smtClean="0"/>
              <a:t> </a:t>
            </a:r>
            <a:r>
              <a:rPr lang="it-IT" dirty="0" smtClean="0"/>
              <a:t>   ATTENZIONE! NON DATE PER SCONTATA LA RELIGIONE</a:t>
            </a:r>
          </a:p>
          <a:p>
            <a:r>
              <a:rPr lang="it-IT" dirty="0" smtClean="0"/>
              <a:t>Nel caso di studenti marocchini, tunisini o algerini prevalentemente avrete a che fare con ragazzi musulmani educati secondo i precetti del Corano.</a:t>
            </a:r>
          </a:p>
          <a:p>
            <a:pPr>
              <a:buNone/>
            </a:pPr>
            <a:r>
              <a:rPr lang="it-IT" dirty="0" smtClean="0"/>
              <a:t>ATTENZIONE, ALLA LUCE </a:t>
            </a:r>
            <a:r>
              <a:rPr lang="it-IT" dirty="0" err="1" smtClean="0"/>
              <a:t>DI</a:t>
            </a:r>
            <a:r>
              <a:rPr lang="it-IT" dirty="0" smtClean="0"/>
              <a:t> RECENTI EPISODI E DELLA SCARSA CONOSCENZA  DELLA CULTURA ISLAMICA POSSONO CREARSI SPIACEVOLI MALINTESI CON I GENITORI ITALIANI!</a:t>
            </a:r>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2528"/>
          </a:xfrm>
        </p:spPr>
        <p:txBody>
          <a:bodyPr>
            <a:normAutofit fontScale="90000"/>
          </a:bodyPr>
          <a:lstStyle/>
          <a:p>
            <a:endParaRPr lang="it-IT" dirty="0"/>
          </a:p>
        </p:txBody>
      </p:sp>
      <p:sp>
        <p:nvSpPr>
          <p:cNvPr id="3" name="Segnaposto contenuto 2"/>
          <p:cNvSpPr>
            <a:spLocks noGrp="1"/>
          </p:cNvSpPr>
          <p:nvPr>
            <p:ph idx="1"/>
          </p:nvPr>
        </p:nvSpPr>
        <p:spPr>
          <a:xfrm>
            <a:off x="457200" y="428604"/>
            <a:ext cx="8229600" cy="5697559"/>
          </a:xfrm>
        </p:spPr>
        <p:txBody>
          <a:bodyPr>
            <a:normAutofit fontScale="85000" lnSpcReduction="10000"/>
          </a:bodyPr>
          <a:lstStyle/>
          <a:p>
            <a:r>
              <a:rPr lang="it-IT" dirty="0" smtClean="0"/>
              <a:t>Sconsigliato l’uso di materiali bilingui (attenzione alla scolarizzazione, diglossia, paesi di provenienza)</a:t>
            </a:r>
          </a:p>
          <a:p>
            <a:pPr>
              <a:buNone/>
            </a:pPr>
            <a:r>
              <a:rPr lang="it-IT" dirty="0" smtClean="0"/>
              <a:t>L’USO </a:t>
            </a:r>
            <a:r>
              <a:rPr lang="it-IT" dirty="0" err="1" smtClean="0"/>
              <a:t>DI</a:t>
            </a:r>
            <a:r>
              <a:rPr lang="it-IT" dirty="0" smtClean="0"/>
              <a:t> PAROLE SCRITTE IN ARABO POTREBBE PERO’ AIUTARE I RAGAZZI A FARSI SENTIRE “A CASA PROPRIA”</a:t>
            </a:r>
          </a:p>
          <a:p>
            <a:r>
              <a:rPr lang="it-IT" dirty="0" smtClean="0"/>
              <a:t>Consigliabile adottare testi semplificati, piattaforme come </a:t>
            </a:r>
            <a:r>
              <a:rPr lang="it-IT" dirty="0" err="1" smtClean="0"/>
              <a:t>eulogoss</a:t>
            </a:r>
            <a:r>
              <a:rPr lang="it-IT" dirty="0" smtClean="0"/>
              <a:t>. L’ideale sarebbe produrre i materiali ad hoc.</a:t>
            </a:r>
          </a:p>
          <a:p>
            <a:pPr>
              <a:buNone/>
            </a:pPr>
            <a:r>
              <a:rPr lang="it-IT" dirty="0" smtClean="0"/>
              <a:t>INTERESSANTE SAREBBE POTER ESAMINARE I TESTI USATI NEL PAESE </a:t>
            </a:r>
            <a:r>
              <a:rPr lang="it-IT" dirty="0" err="1" smtClean="0"/>
              <a:t>D’ORIGINE</a:t>
            </a:r>
            <a:r>
              <a:rPr lang="it-IT" dirty="0" smtClean="0"/>
              <a:t> PER POTER USARE STRATEGIE SIMILI NELLA COSTRUZIONE </a:t>
            </a:r>
            <a:r>
              <a:rPr lang="it-IT" dirty="0" err="1" smtClean="0"/>
              <a:t>DI</a:t>
            </a:r>
            <a:r>
              <a:rPr lang="it-IT" dirty="0" smtClean="0"/>
              <a:t> MATERIALI DIDATTICI</a:t>
            </a:r>
          </a:p>
          <a:p>
            <a:r>
              <a:rPr lang="it-IT" dirty="0" smtClean="0"/>
              <a:t>Maggiori difficoltà in materie come storia, dove il senso critico deve essere maggiore</a:t>
            </a:r>
          </a:p>
          <a:p>
            <a:r>
              <a:rPr lang="it-IT" dirty="0" smtClean="0"/>
              <a:t>Rifiuto di materie considerate sconvenienti.</a:t>
            </a:r>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Alcuni consigli</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Creare attività a carattere multiculturale dove anche gli studenti stranieri possano farsi conoscere (anche extradidattiche)</a:t>
            </a:r>
          </a:p>
          <a:p>
            <a:r>
              <a:rPr lang="it-IT" dirty="0" smtClean="0"/>
              <a:t>Organizzare incontri con mediatori non solo per gli stranieri, ma anche per gli italiani</a:t>
            </a:r>
          </a:p>
          <a:p>
            <a:r>
              <a:rPr lang="it-IT" dirty="0" smtClean="0"/>
              <a:t>Attenzione quando nell’ora di storia si parla della religione</a:t>
            </a:r>
          </a:p>
          <a:p>
            <a:r>
              <a:rPr lang="it-IT" dirty="0" smtClean="0"/>
              <a:t>Se il bambino è scolarizzato utilizzare test bilingui (con traduzione) per testare il livello di conoscenza delle varie discipline</a:t>
            </a:r>
          </a:p>
          <a:p>
            <a:r>
              <a:rPr lang="it-IT" dirty="0" smtClean="0"/>
              <a:t>Attenzione quando si raccolgono informazioni sulla famiglie e sui ragazzi, evitare di apparire invadenti o di far trasparire che i problemi del bambino potrebbero venire dalla famiglia.</a:t>
            </a:r>
          </a:p>
          <a:p>
            <a:endParaRPr lang="it-IT" dirty="0" smtClean="0"/>
          </a:p>
          <a:p>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2528"/>
          </a:xfrm>
        </p:spPr>
        <p:txBody>
          <a:bodyPr>
            <a:normAutofit fontScale="90000"/>
          </a:bodyPr>
          <a:lstStyle/>
          <a:p>
            <a:endParaRPr lang="it-IT" dirty="0"/>
          </a:p>
        </p:txBody>
      </p:sp>
      <p:sp>
        <p:nvSpPr>
          <p:cNvPr id="3" name="Segnaposto contenuto 2"/>
          <p:cNvSpPr>
            <a:spLocks noGrp="1"/>
          </p:cNvSpPr>
          <p:nvPr>
            <p:ph idx="1"/>
          </p:nvPr>
        </p:nvSpPr>
        <p:spPr>
          <a:xfrm>
            <a:off x="457200" y="285728"/>
            <a:ext cx="8229600" cy="5840435"/>
          </a:xfrm>
        </p:spPr>
        <p:txBody>
          <a:bodyPr>
            <a:normAutofit fontScale="92500" lnSpcReduction="10000"/>
          </a:bodyPr>
          <a:lstStyle/>
          <a:p>
            <a:r>
              <a:rPr lang="it-IT" dirty="0" smtClean="0"/>
              <a:t>Adozione di test semplificati sempre monitorata dall’utilizzo di piattaforme di controllo del lessico</a:t>
            </a:r>
          </a:p>
          <a:p>
            <a:r>
              <a:rPr lang="it-IT" dirty="0" smtClean="0"/>
              <a:t>Le materie considerate sconvenienti devono avere delle alternative (religione-italiano/ </a:t>
            </a:r>
            <a:r>
              <a:rPr lang="it-IT" dirty="0" err="1" smtClean="0"/>
              <a:t>nuoto-ed.fisica</a:t>
            </a:r>
            <a:r>
              <a:rPr lang="it-IT" dirty="0" smtClean="0"/>
              <a:t> teorica o discipline meno additabili, </a:t>
            </a:r>
            <a:r>
              <a:rPr lang="it-IT" dirty="0" err="1" smtClean="0"/>
              <a:t>ecc…</a:t>
            </a:r>
            <a:r>
              <a:rPr lang="it-IT" dirty="0" smtClean="0"/>
              <a:t>)</a:t>
            </a:r>
          </a:p>
          <a:p>
            <a:r>
              <a:rPr lang="it-IT" dirty="0" smtClean="0"/>
              <a:t>Presentare subito il programma, accogliere richieste di italiani e stranieri e spiegare che l’ottica è la conoscenza, chiarendo che non vuole esserci intromissione nelle scelte religiose e culturali della </a:t>
            </a:r>
            <a:r>
              <a:rPr lang="it-IT" dirty="0" err="1" smtClean="0"/>
              <a:t>famiglia…</a:t>
            </a:r>
            <a:r>
              <a:rPr lang="it-IT" dirty="0" smtClean="0"/>
              <a:t>.</a:t>
            </a:r>
          </a:p>
          <a:p>
            <a:r>
              <a:rPr lang="it-IT" dirty="0" smtClean="0"/>
              <a:t>Non mostrarsi eccessivamente amichevoli</a:t>
            </a:r>
          </a:p>
          <a:p>
            <a:r>
              <a:rPr lang="it-IT" dirty="0" smtClean="0"/>
              <a:t>Far vivere l’esperienza delle diverse </a:t>
            </a:r>
            <a:r>
              <a:rPr lang="it-IT" dirty="0" err="1" smtClean="0"/>
              <a:t>lingue…</a:t>
            </a:r>
            <a:endParaRPr lang="it-IT" dirty="0" smtClean="0"/>
          </a:p>
          <a:p>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migrazione e lo shock culturale</a:t>
            </a:r>
            <a:endParaRPr lang="it-IT" dirty="0"/>
          </a:p>
        </p:txBody>
      </p:sp>
      <p:sp>
        <p:nvSpPr>
          <p:cNvPr id="3" name="Segnaposto contenuto 2"/>
          <p:cNvSpPr>
            <a:spLocks noGrp="1"/>
          </p:cNvSpPr>
          <p:nvPr>
            <p:ph idx="1"/>
          </p:nvPr>
        </p:nvSpPr>
        <p:spPr/>
        <p:txBody>
          <a:bodyPr>
            <a:normAutofit fontScale="55000" lnSpcReduction="20000"/>
          </a:bodyPr>
          <a:lstStyle/>
          <a:p>
            <a:r>
              <a:rPr lang="it-IT" dirty="0" smtClean="0"/>
              <a:t>23.05.2011 “…..il paesaggio incontaminato è commovente, come il modo gentile con cui sono stata accolta, tutti vengono a conoscermi, tutti mi portano del cibo come dono per il mio </a:t>
            </a:r>
            <a:r>
              <a:rPr lang="it-IT" dirty="0" err="1" smtClean="0"/>
              <a:t>arrivo…mi</a:t>
            </a:r>
            <a:r>
              <a:rPr lang="it-IT" dirty="0" smtClean="0"/>
              <a:t> sento importante, una star, sono certa che sarà una delle esperienze più belle della mia vita”</a:t>
            </a:r>
            <a:r>
              <a:rPr lang="it-IT" dirty="0" err="1" smtClean="0"/>
              <a:t>……</a:t>
            </a:r>
            <a:endParaRPr lang="it-IT" dirty="0" smtClean="0"/>
          </a:p>
          <a:p>
            <a:r>
              <a:rPr lang="it-IT" dirty="0" smtClean="0"/>
              <a:t>05.06.2011 “</a:t>
            </a:r>
            <a:r>
              <a:rPr lang="it-IT" dirty="0" err="1" smtClean="0"/>
              <a:t>….le</a:t>
            </a:r>
            <a:r>
              <a:rPr lang="it-IT" dirty="0" smtClean="0"/>
              <a:t> giornate sono lente, anche troppo, l’andirivieni incessante dei parenti a volte e’ snervante, non ho momenti per stare da sola e l’unico modo che ho per godermi la mia solitudine è fingere di </a:t>
            </a:r>
            <a:r>
              <a:rPr lang="it-IT" dirty="0" err="1" smtClean="0"/>
              <a:t>dormire…mi</a:t>
            </a:r>
            <a:r>
              <a:rPr lang="it-IT" dirty="0" smtClean="0"/>
              <a:t> manca la pasta e la pizza, comincio a fare fatica a mangiare quello che cucinano </a:t>
            </a:r>
            <a:r>
              <a:rPr lang="it-IT" dirty="0" err="1" smtClean="0"/>
              <a:t>qui…</a:t>
            </a:r>
            <a:r>
              <a:rPr lang="it-IT" dirty="0" smtClean="0"/>
              <a:t>”</a:t>
            </a:r>
          </a:p>
          <a:p>
            <a:r>
              <a:rPr lang="it-IT" dirty="0" smtClean="0"/>
              <a:t>21.06.2011 “</a:t>
            </a:r>
            <a:r>
              <a:rPr lang="it-IT" dirty="0" err="1" smtClean="0"/>
              <a:t>….il</a:t>
            </a:r>
            <a:r>
              <a:rPr lang="it-IT" dirty="0" smtClean="0"/>
              <a:t> caldo è insopportabile, il cibo mi da alla nausea e dovermi continuamente coprire per mostrare che sono una brava moglie a gente che nemmeno conosco mi infastidisce, quando arriva qualcuno devo sempre presenziare, come se fossi una bomboniera: educata, pudica e ben </a:t>
            </a:r>
            <a:r>
              <a:rPr lang="it-IT" dirty="0" err="1" smtClean="0"/>
              <a:t>tenuta…decidono</a:t>
            </a:r>
            <a:r>
              <a:rPr lang="it-IT" dirty="0" smtClean="0"/>
              <a:t> loro come devo vestirmi, ancora 3 </a:t>
            </a:r>
            <a:r>
              <a:rPr lang="it-IT" dirty="0" err="1" smtClean="0"/>
              <a:t>settimane…poi</a:t>
            </a:r>
            <a:r>
              <a:rPr lang="it-IT" dirty="0" smtClean="0"/>
              <a:t> </a:t>
            </a:r>
            <a:r>
              <a:rPr lang="it-IT" dirty="0" err="1" smtClean="0"/>
              <a:t>basta…</a:t>
            </a:r>
            <a:r>
              <a:rPr lang="it-IT" dirty="0" smtClean="0"/>
              <a:t>”</a:t>
            </a:r>
          </a:p>
          <a:p>
            <a:r>
              <a:rPr lang="it-IT" dirty="0" smtClean="0"/>
              <a:t>04.07.2011 “…. Domani riparto, il conto alla rovescia è finito,è un sollievo pensare che nessuno mi guarderà male se mi mangio le unghie, che nessuno mi giudicherà se non voglio </a:t>
            </a:r>
            <a:r>
              <a:rPr lang="it-IT" dirty="0" err="1" smtClean="0"/>
              <a:t>mangiare….mentre</a:t>
            </a:r>
            <a:r>
              <a:rPr lang="it-IT" dirty="0" smtClean="0"/>
              <a:t> sistemavo la valigia mi sono accorta che le mie ciabatte le hanno usate tutte le donne di casa, come se fossero le </a:t>
            </a:r>
            <a:r>
              <a:rPr lang="it-IT" dirty="0" err="1" smtClean="0"/>
              <a:t>loro…credo</a:t>
            </a:r>
            <a:r>
              <a:rPr lang="it-IT" dirty="0" smtClean="0"/>
              <a:t> che mi mancheranno, ma ho davvero bisogno di stare a casa mia dove posso </a:t>
            </a:r>
            <a:r>
              <a:rPr lang="it-IT" dirty="0" err="1" smtClean="0"/>
              <a:t>essereme</a:t>
            </a:r>
            <a:r>
              <a:rPr lang="it-IT" dirty="0" smtClean="0"/>
              <a:t> </a:t>
            </a:r>
            <a:r>
              <a:rPr lang="it-IT" dirty="0" err="1" smtClean="0"/>
              <a:t>stessa…</a:t>
            </a:r>
            <a:r>
              <a:rPr lang="it-IT" dirty="0" smtClean="0"/>
              <a:t>”</a:t>
            </a:r>
          </a:p>
          <a:p>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famiglie e la scuola</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Burocrazia molto complessa e difficilmente comprensibile</a:t>
            </a:r>
          </a:p>
          <a:p>
            <a:r>
              <a:rPr lang="it-IT" dirty="0" smtClean="0"/>
              <a:t>Linguaggio burocratico complesso</a:t>
            </a:r>
          </a:p>
          <a:p>
            <a:r>
              <a:rPr lang="it-IT" dirty="0" smtClean="0"/>
              <a:t>Questa attività è svolta dalle donne (nei paesi </a:t>
            </a:r>
            <a:r>
              <a:rPr lang="it-IT" dirty="0" err="1" smtClean="0"/>
              <a:t>arabofoni</a:t>
            </a:r>
            <a:r>
              <a:rPr lang="it-IT" dirty="0" smtClean="0"/>
              <a:t> il 70% delle donne è scarsamente alfabetizzato)</a:t>
            </a:r>
          </a:p>
          <a:p>
            <a:pPr>
              <a:buNone/>
            </a:pPr>
            <a:r>
              <a:rPr lang="it-IT" dirty="0" smtClean="0"/>
              <a:t>COSA SI PUO’ FARE?</a:t>
            </a:r>
          </a:p>
          <a:p>
            <a:r>
              <a:rPr lang="it-IT" dirty="0" smtClean="0"/>
              <a:t>Mediazione culturale nelle fasi più critiche (open </a:t>
            </a:r>
            <a:r>
              <a:rPr lang="it-IT" dirty="0" err="1" smtClean="0"/>
              <a:t>day</a:t>
            </a:r>
            <a:r>
              <a:rPr lang="it-IT" dirty="0" smtClean="0"/>
              <a:t>, iscrizioni, riunioni)</a:t>
            </a:r>
          </a:p>
          <a:p>
            <a:r>
              <a:rPr lang="it-IT" dirty="0" smtClean="0"/>
              <a:t>Semplificare (ove possibile le comunicazioni)</a:t>
            </a:r>
          </a:p>
          <a:p>
            <a:r>
              <a:rPr lang="it-IT" dirty="0" smtClean="0"/>
              <a:t>Incentivare le donne all’apprendimento della lingua italiana coinvolgendole nella vita scolastica attraverso stratagemmi (lezioni di lingua, corsi di cucina, serate multiculturali, </a:t>
            </a:r>
            <a:r>
              <a:rPr lang="it-IT" dirty="0" err="1" smtClean="0"/>
              <a:t>ecc…</a:t>
            </a:r>
            <a:r>
              <a:rPr lang="it-IT" dirty="0" smtClean="0"/>
              <a:t>)  </a:t>
            </a:r>
            <a:endParaRPr lang="it-IT"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libri di testo</a:t>
            </a:r>
            <a:endParaRPr lang="it-IT" dirty="0"/>
          </a:p>
        </p:txBody>
      </p:sp>
      <p:pic>
        <p:nvPicPr>
          <p:cNvPr id="6" name="Segnaposto contenuto 5"/>
          <p:cNvPicPr>
            <a:picLocks noGrp="1"/>
          </p:cNvPicPr>
          <p:nvPr>
            <p:ph sz="half" idx="1"/>
          </p:nvPr>
        </p:nvPicPr>
        <p:blipFill>
          <a:blip r:embed="rId2" cstate="print"/>
          <a:stretch>
            <a:fillRect/>
          </a:stretch>
        </p:blipFill>
        <p:spPr bwMode="auto">
          <a:xfrm>
            <a:off x="808813" y="1600200"/>
            <a:ext cx="3335373" cy="4525963"/>
          </a:xfrm>
          <a:prstGeom prst="rect">
            <a:avLst/>
          </a:prstGeom>
          <a:solidFill>
            <a:srgbClr val="FFFFFF"/>
          </a:solidFill>
          <a:ln w="635">
            <a:solidFill>
              <a:srgbClr val="000000"/>
            </a:solidFill>
            <a:miter lim="800000"/>
            <a:headEnd/>
            <a:tailEnd/>
          </a:ln>
        </p:spPr>
      </p:pic>
      <p:pic>
        <p:nvPicPr>
          <p:cNvPr id="8" name="Segnaposto contenuto 7" descr="inserire2"/>
          <p:cNvPicPr>
            <a:picLocks noGrp="1"/>
          </p:cNvPicPr>
          <p:nvPr>
            <p:ph sz="half" idx="2"/>
          </p:nvPr>
        </p:nvPicPr>
        <p:blipFill>
          <a:blip r:embed="rId3" cstate="print"/>
          <a:srcRect/>
          <a:stretch>
            <a:fillRect/>
          </a:stretch>
        </p:blipFill>
        <p:spPr bwMode="auto">
          <a:xfrm>
            <a:off x="4974503" y="1600200"/>
            <a:ext cx="3385993" cy="4525963"/>
          </a:xfrm>
          <a:prstGeom prst="rect">
            <a:avLst/>
          </a:prstGeom>
          <a:noFill/>
          <a:ln w="6350" cmpd="sng">
            <a:solidFill>
              <a:srgbClr val="000000"/>
            </a:solid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Altri esempi di matematica</a:t>
            </a:r>
            <a:endParaRPr lang="it-IT" dirty="0"/>
          </a:p>
        </p:txBody>
      </p:sp>
      <p:pic>
        <p:nvPicPr>
          <p:cNvPr id="5" name="Segnaposto contenuto 4"/>
          <p:cNvPicPr>
            <a:picLocks noGrp="1"/>
          </p:cNvPicPr>
          <p:nvPr>
            <p:ph sz="half" idx="1"/>
          </p:nvPr>
        </p:nvPicPr>
        <p:blipFill>
          <a:blip r:embed="rId2" cstate="print"/>
          <a:srcRect/>
          <a:stretch>
            <a:fillRect/>
          </a:stretch>
        </p:blipFill>
        <p:spPr bwMode="auto">
          <a:xfrm>
            <a:off x="733352" y="1600200"/>
            <a:ext cx="3486295" cy="4525963"/>
          </a:xfrm>
          <a:prstGeom prst="rect">
            <a:avLst/>
          </a:prstGeom>
          <a:solidFill>
            <a:srgbClr val="FFFFFF"/>
          </a:solidFill>
          <a:ln w="635">
            <a:solidFill>
              <a:srgbClr val="000000"/>
            </a:solidFill>
            <a:miter lim="800000"/>
            <a:headEnd/>
            <a:tailEnd/>
          </a:ln>
        </p:spPr>
      </p:pic>
      <p:pic>
        <p:nvPicPr>
          <p:cNvPr id="6" name="Segnaposto contenuto 5" descr="inserire8"/>
          <p:cNvPicPr>
            <a:picLocks noGrp="1"/>
          </p:cNvPicPr>
          <p:nvPr>
            <p:ph sz="half" idx="2"/>
          </p:nvPr>
        </p:nvPicPr>
        <p:blipFill>
          <a:blip r:embed="rId3" cstate="print"/>
          <a:srcRect/>
          <a:stretch>
            <a:fillRect/>
          </a:stretch>
        </p:blipFill>
        <p:spPr bwMode="auto">
          <a:xfrm>
            <a:off x="5069495" y="1600200"/>
            <a:ext cx="3196010" cy="4525963"/>
          </a:xfrm>
          <a:prstGeom prst="rect">
            <a:avLst/>
          </a:prstGeom>
          <a:noFill/>
          <a:ln w="6350" cmpd="sng">
            <a:solidFill>
              <a:srgbClr val="000000"/>
            </a:solid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Alcuni testi di storia</a:t>
            </a:r>
            <a:endParaRPr lang="it-IT" dirty="0"/>
          </a:p>
        </p:txBody>
      </p:sp>
      <p:pic>
        <p:nvPicPr>
          <p:cNvPr id="5" name="Segnaposto contenuto 4"/>
          <p:cNvPicPr>
            <a:picLocks noGrp="1"/>
          </p:cNvPicPr>
          <p:nvPr>
            <p:ph sz="half" idx="1"/>
          </p:nvPr>
        </p:nvPicPr>
        <p:blipFill>
          <a:blip r:embed="rId2" cstate="print"/>
          <a:srcRect/>
          <a:stretch>
            <a:fillRect/>
          </a:stretch>
        </p:blipFill>
        <p:spPr bwMode="auto">
          <a:xfrm>
            <a:off x="457200" y="2348706"/>
            <a:ext cx="4038600" cy="3028950"/>
          </a:xfrm>
          <a:prstGeom prst="rect">
            <a:avLst/>
          </a:prstGeom>
          <a:solidFill>
            <a:srgbClr val="FFFFFF"/>
          </a:solidFill>
          <a:ln w="9525">
            <a:noFill/>
            <a:miter lim="800000"/>
            <a:headEnd/>
            <a:tailEnd/>
          </a:ln>
        </p:spPr>
      </p:pic>
      <p:pic>
        <p:nvPicPr>
          <p:cNvPr id="6" name="Segnaposto contenuto 5"/>
          <p:cNvPicPr>
            <a:picLocks noGrp="1"/>
          </p:cNvPicPr>
          <p:nvPr>
            <p:ph sz="half" idx="2"/>
          </p:nvPr>
        </p:nvPicPr>
        <p:blipFill>
          <a:blip r:embed="rId3" cstate="print"/>
          <a:srcRect/>
          <a:stretch>
            <a:fillRect/>
          </a:stretch>
        </p:blipFill>
        <p:spPr bwMode="auto">
          <a:xfrm>
            <a:off x="4648200" y="2348706"/>
            <a:ext cx="4038600" cy="3028950"/>
          </a:xfrm>
          <a:prstGeom prst="rect">
            <a:avLst/>
          </a:prstGeom>
          <a:solidFill>
            <a:srgbClr val="FFFFFF"/>
          </a:solid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smtClean="0"/>
              <a:t>inlgese</a:t>
            </a:r>
            <a:endParaRPr lang="it-IT" dirty="0"/>
          </a:p>
        </p:txBody>
      </p:sp>
      <p:pic>
        <p:nvPicPr>
          <p:cNvPr id="7" name="Segnaposto contenuto 6" descr="Immagine 029"/>
          <p:cNvPicPr>
            <a:picLocks noGrp="1"/>
          </p:cNvPicPr>
          <p:nvPr>
            <p:ph idx="1"/>
          </p:nvPr>
        </p:nvPicPr>
        <p:blipFill>
          <a:blip r:embed="rId2" cstate="print"/>
          <a:srcRect/>
          <a:stretch>
            <a:fillRect/>
          </a:stretch>
        </p:blipFill>
        <p:spPr bwMode="auto">
          <a:xfrm>
            <a:off x="1554691" y="1600200"/>
            <a:ext cx="6034617" cy="4525963"/>
          </a:xfrm>
          <a:prstGeom prst="rect">
            <a:avLst/>
          </a:prstGeom>
          <a:noFill/>
          <a:ln w="6350" cmpd="sng">
            <a:solidFill>
              <a:srgbClr val="000000"/>
            </a:solid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scienze</a:t>
            </a:r>
            <a:endParaRPr lang="it-IT" dirty="0"/>
          </a:p>
        </p:txBody>
      </p:sp>
      <p:pic>
        <p:nvPicPr>
          <p:cNvPr id="6" name="Segnaposto contenuto 5" descr="Immagine 051"/>
          <p:cNvPicPr>
            <a:picLocks noGrp="1"/>
          </p:cNvPicPr>
          <p:nvPr>
            <p:ph sz="half" idx="1"/>
          </p:nvPr>
        </p:nvPicPr>
        <p:blipFill>
          <a:blip r:embed="rId2" cstate="print"/>
          <a:srcRect/>
          <a:stretch>
            <a:fillRect/>
          </a:stretch>
        </p:blipFill>
        <p:spPr bwMode="auto">
          <a:xfrm>
            <a:off x="457200" y="2348706"/>
            <a:ext cx="4038600" cy="3028950"/>
          </a:xfrm>
          <a:prstGeom prst="rect">
            <a:avLst/>
          </a:prstGeom>
          <a:noFill/>
          <a:ln w="9525">
            <a:noFill/>
            <a:miter lim="800000"/>
            <a:headEnd/>
            <a:tailEnd/>
          </a:ln>
        </p:spPr>
      </p:pic>
      <p:pic>
        <p:nvPicPr>
          <p:cNvPr id="7" name="Segnaposto contenuto 6" descr="Immagine 052"/>
          <p:cNvPicPr>
            <a:picLocks noGrp="1"/>
          </p:cNvPicPr>
          <p:nvPr>
            <p:ph sz="half" idx="2"/>
          </p:nvPr>
        </p:nvPicPr>
        <p:blipFill>
          <a:blip r:embed="rId3" cstate="print"/>
          <a:srcRect/>
          <a:stretch>
            <a:fillRect/>
          </a:stretch>
        </p:blipFill>
        <p:spPr bwMode="auto">
          <a:xfrm>
            <a:off x="4648200" y="2348706"/>
            <a:ext cx="4038600" cy="30289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fasi dello shock culturale</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1- luna di miele (da2 settimane a 2 mesi) idealizzazione </a:t>
            </a:r>
            <a:r>
              <a:rPr lang="it-IT" dirty="0" err="1" smtClean="0"/>
              <a:t>dela</a:t>
            </a:r>
            <a:r>
              <a:rPr lang="it-IT" dirty="0" smtClean="0"/>
              <a:t> nuova cultura</a:t>
            </a:r>
          </a:p>
          <a:p>
            <a:r>
              <a:rPr lang="it-IT" dirty="0" smtClean="0"/>
              <a:t>2-periodo di crisi: delusione, frustrazione, solitudine (si sommano le difficoltà legate alla nuova lingua,nuova casa, nuova burocrazia, </a:t>
            </a:r>
            <a:r>
              <a:rPr lang="it-IT" dirty="0" err="1" smtClean="0"/>
              <a:t>ecc…</a:t>
            </a:r>
            <a:r>
              <a:rPr lang="it-IT" dirty="0" smtClean="0"/>
              <a:t>)</a:t>
            </a:r>
          </a:p>
          <a:p>
            <a:pPr>
              <a:buNone/>
            </a:pPr>
            <a:r>
              <a:rPr lang="it-IT" dirty="0" smtClean="0"/>
              <a:t>                                         ↓</a:t>
            </a:r>
          </a:p>
          <a:p>
            <a:pPr>
              <a:buNone/>
            </a:pPr>
            <a:r>
              <a:rPr lang="it-IT" dirty="0" smtClean="0"/>
              <a:t>Inizia una fase di rifiuto cui si sommano comportamenti aggressivi e maleducati</a:t>
            </a:r>
          </a:p>
          <a:p>
            <a:r>
              <a:rPr lang="it-IT" dirty="0" smtClean="0"/>
              <a:t>3-Fase di accettazione </a:t>
            </a:r>
          </a:p>
          <a:p>
            <a:r>
              <a:rPr lang="it-IT" dirty="0" smtClean="0"/>
              <a:t>4- fase di adattamento</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Alcuni aspetti diversi</a:t>
            </a:r>
            <a:endParaRPr lang="it-IT" dirty="0"/>
          </a:p>
        </p:txBody>
      </p:sp>
      <p:sp>
        <p:nvSpPr>
          <p:cNvPr id="3" name="Segnaposto contenuto 2"/>
          <p:cNvSpPr>
            <a:spLocks noGrp="1"/>
          </p:cNvSpPr>
          <p:nvPr>
            <p:ph idx="1"/>
          </p:nvPr>
        </p:nvSpPr>
        <p:spPr/>
        <p:txBody>
          <a:bodyPr/>
          <a:lstStyle/>
          <a:p>
            <a:r>
              <a:rPr lang="it-IT" dirty="0" smtClean="0"/>
              <a:t>Ruolo della religione nella vita</a:t>
            </a:r>
          </a:p>
          <a:p>
            <a:endParaRPr lang="it-IT" dirty="0"/>
          </a:p>
        </p:txBody>
      </p:sp>
      <p:pic>
        <p:nvPicPr>
          <p:cNvPr id="4" name="Immagine 3" descr="Immagine 124.jpg"/>
          <p:cNvPicPr>
            <a:picLocks noChangeAspect="1"/>
          </p:cNvPicPr>
          <p:nvPr/>
        </p:nvPicPr>
        <p:blipFill>
          <a:blip r:embed="rId2" cstate="print"/>
          <a:stretch>
            <a:fillRect/>
          </a:stretch>
        </p:blipFill>
        <p:spPr>
          <a:xfrm>
            <a:off x="2071670" y="2285992"/>
            <a:ext cx="5072098" cy="38040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43504" y="1142984"/>
            <a:ext cx="3071834" cy="4786346"/>
          </a:xfrm>
        </p:spPr>
        <p:txBody>
          <a:bodyPr>
            <a:normAutofit/>
          </a:bodyPr>
          <a:lstStyle/>
          <a:p>
            <a:r>
              <a:rPr lang="it-IT" sz="2800" dirty="0" smtClean="0"/>
              <a:t>Moschea e sede della scuola nel paese di </a:t>
            </a:r>
            <a:r>
              <a:rPr lang="it-IT" sz="2800" dirty="0" err="1" smtClean="0"/>
              <a:t>Ouled</a:t>
            </a:r>
            <a:r>
              <a:rPr lang="it-IT" sz="2800" dirty="0" smtClean="0"/>
              <a:t> </a:t>
            </a:r>
            <a:r>
              <a:rPr lang="it-IT" sz="2800" dirty="0" err="1" smtClean="0"/>
              <a:t>Quichou</a:t>
            </a:r>
            <a:endParaRPr lang="it-IT" sz="2800" dirty="0"/>
          </a:p>
        </p:txBody>
      </p:sp>
      <p:pic>
        <p:nvPicPr>
          <p:cNvPr id="4" name="Segnaposto contenuto 3" descr="Immagine 422.jpg"/>
          <p:cNvPicPr>
            <a:picLocks noGrp="1" noChangeAspect="1"/>
          </p:cNvPicPr>
          <p:nvPr>
            <p:ph idx="1"/>
          </p:nvPr>
        </p:nvPicPr>
        <p:blipFill>
          <a:blip r:embed="rId2" cstate="print"/>
          <a:stretch>
            <a:fillRect/>
          </a:stretch>
        </p:blipFill>
        <p:spPr>
          <a:xfrm>
            <a:off x="214282" y="785794"/>
            <a:ext cx="4273154" cy="569753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2528"/>
          </a:xfrm>
        </p:spPr>
        <p:txBody>
          <a:bodyPr>
            <a:normAutofit fontScale="90000"/>
          </a:bodyPr>
          <a:lstStyle/>
          <a:p>
            <a:endParaRPr lang="it-IT" dirty="0"/>
          </a:p>
        </p:txBody>
      </p:sp>
      <p:sp>
        <p:nvSpPr>
          <p:cNvPr id="3" name="Segnaposto contenuto 2"/>
          <p:cNvSpPr>
            <a:spLocks noGrp="1"/>
          </p:cNvSpPr>
          <p:nvPr>
            <p:ph idx="1"/>
          </p:nvPr>
        </p:nvSpPr>
        <p:spPr>
          <a:xfrm>
            <a:off x="457200" y="500042"/>
            <a:ext cx="8229600" cy="5626121"/>
          </a:xfrm>
        </p:spPr>
        <p:txBody>
          <a:bodyPr>
            <a:normAutofit fontScale="92500"/>
          </a:bodyPr>
          <a:lstStyle/>
          <a:p>
            <a:r>
              <a:rPr lang="it-IT" dirty="0" smtClean="0"/>
              <a:t>Il saluto è un vero e proprio rito </a:t>
            </a:r>
          </a:p>
          <a:p>
            <a:r>
              <a:rPr lang="it-IT" i="1" dirty="0" err="1" smtClean="0"/>
              <a:t>Salam</a:t>
            </a:r>
            <a:r>
              <a:rPr lang="it-IT" i="1" dirty="0" smtClean="0"/>
              <a:t> 3laykum (la pace sia con te)</a:t>
            </a:r>
          </a:p>
          <a:p>
            <a:r>
              <a:rPr lang="it-IT" i="1" dirty="0" err="1" smtClean="0"/>
              <a:t>Wa</a:t>
            </a:r>
            <a:r>
              <a:rPr lang="it-IT" i="1" dirty="0" smtClean="0"/>
              <a:t> 3laykum </a:t>
            </a:r>
            <a:r>
              <a:rPr lang="it-IT" i="1" dirty="0" err="1" smtClean="0"/>
              <a:t>assalam</a:t>
            </a:r>
            <a:r>
              <a:rPr lang="it-IT" i="1" dirty="0" smtClean="0"/>
              <a:t> (anche con te)</a:t>
            </a:r>
          </a:p>
          <a:p>
            <a:r>
              <a:rPr lang="it-IT" i="1" dirty="0" smtClean="0"/>
              <a:t>La </a:t>
            </a:r>
            <a:r>
              <a:rPr lang="it-IT" i="1" dirty="0" err="1" smtClean="0"/>
              <a:t>bas</a:t>
            </a:r>
            <a:r>
              <a:rPr lang="it-IT" i="1" dirty="0" smtClean="0"/>
              <a:t>?La </a:t>
            </a:r>
            <a:r>
              <a:rPr lang="it-IT" i="1" dirty="0" err="1" smtClean="0"/>
              <a:t>bas</a:t>
            </a:r>
            <a:r>
              <a:rPr lang="it-IT" i="1" dirty="0" smtClean="0"/>
              <a:t> </a:t>
            </a:r>
            <a:r>
              <a:rPr lang="it-IT" i="1" dirty="0" err="1" smtClean="0"/>
              <a:t>alik</a:t>
            </a:r>
            <a:r>
              <a:rPr lang="it-IT" i="1" dirty="0" smtClean="0"/>
              <a:t>? (letteralmente: nessun male?)</a:t>
            </a:r>
          </a:p>
          <a:p>
            <a:r>
              <a:rPr lang="it-IT" i="1" dirty="0" smtClean="0"/>
              <a:t>La </a:t>
            </a:r>
            <a:r>
              <a:rPr lang="it-IT" i="1" dirty="0" err="1" smtClean="0"/>
              <a:t>bas</a:t>
            </a:r>
            <a:r>
              <a:rPr lang="it-IT" i="1" dirty="0" smtClean="0"/>
              <a:t> </a:t>
            </a:r>
            <a:r>
              <a:rPr lang="it-IT" i="1" dirty="0" err="1" smtClean="0"/>
              <a:t>al-hamdu</a:t>
            </a:r>
            <a:r>
              <a:rPr lang="it-IT" i="1" dirty="0" smtClean="0"/>
              <a:t> </a:t>
            </a:r>
            <a:r>
              <a:rPr lang="it-IT" i="1" dirty="0" err="1" smtClean="0"/>
              <a:t>lillah</a:t>
            </a:r>
            <a:r>
              <a:rPr lang="it-IT" i="1" dirty="0" smtClean="0"/>
              <a:t> (nessun male, sia ringraziato Dio)</a:t>
            </a:r>
          </a:p>
          <a:p>
            <a:r>
              <a:rPr lang="it-IT" i="1" dirty="0" err="1" smtClean="0"/>
              <a:t>Bekhair</a:t>
            </a:r>
            <a:r>
              <a:rPr lang="it-IT" i="1" dirty="0" smtClean="0"/>
              <a:t>?(stai bene?)</a:t>
            </a:r>
          </a:p>
          <a:p>
            <a:r>
              <a:rPr lang="it-IT" i="1" dirty="0" err="1" smtClean="0"/>
              <a:t>Bekhair</a:t>
            </a:r>
            <a:r>
              <a:rPr lang="it-IT" i="1" dirty="0" smtClean="0"/>
              <a:t> (bene)</a:t>
            </a:r>
          </a:p>
          <a:p>
            <a:r>
              <a:rPr lang="it-IT" i="1" dirty="0" err="1" smtClean="0"/>
              <a:t>Kolshi</a:t>
            </a:r>
            <a:r>
              <a:rPr lang="it-IT" i="1" dirty="0" smtClean="0"/>
              <a:t> </a:t>
            </a:r>
            <a:r>
              <a:rPr lang="it-IT" i="1" dirty="0" err="1" smtClean="0"/>
              <a:t>mzien</a:t>
            </a:r>
            <a:r>
              <a:rPr lang="it-IT" i="1" dirty="0" smtClean="0"/>
              <a:t>?(tutto a posto?)</a:t>
            </a:r>
          </a:p>
          <a:p>
            <a:r>
              <a:rPr lang="it-IT" i="1" dirty="0" err="1" smtClean="0"/>
              <a:t>Mzien</a:t>
            </a:r>
            <a:r>
              <a:rPr lang="it-IT" i="1" dirty="0" smtClean="0"/>
              <a:t> (tutto a posto)</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3050"/>
            <a:ext cx="3008313" cy="155554"/>
          </a:xfrm>
        </p:spPr>
        <p:txBody>
          <a:bodyPr>
            <a:normAutofit fontScale="90000"/>
          </a:bodyPr>
          <a:lstStyle/>
          <a:p>
            <a:endParaRPr lang="it-IT" dirty="0"/>
          </a:p>
        </p:txBody>
      </p:sp>
      <p:pic>
        <p:nvPicPr>
          <p:cNvPr id="7" name="Segnaposto contenuto 6" descr="Immagine 255.jpg"/>
          <p:cNvPicPr>
            <a:picLocks noGrp="1" noChangeAspect="1"/>
          </p:cNvPicPr>
          <p:nvPr>
            <p:ph idx="1"/>
          </p:nvPr>
        </p:nvPicPr>
        <p:blipFill>
          <a:blip r:embed="rId2" cstate="print"/>
          <a:stretch>
            <a:fillRect/>
          </a:stretch>
        </p:blipFill>
        <p:spPr>
          <a:xfrm>
            <a:off x="3936007" y="273050"/>
            <a:ext cx="4389835" cy="5853113"/>
          </a:xfrm>
        </p:spPr>
      </p:pic>
      <p:sp>
        <p:nvSpPr>
          <p:cNvPr id="6" name="Segnaposto testo 5"/>
          <p:cNvSpPr>
            <a:spLocks noGrp="1"/>
          </p:cNvSpPr>
          <p:nvPr>
            <p:ph type="body" sz="half" idx="2"/>
          </p:nvPr>
        </p:nvSpPr>
        <p:spPr>
          <a:xfrm>
            <a:off x="457201" y="428604"/>
            <a:ext cx="2614602" cy="5697559"/>
          </a:xfrm>
        </p:spPr>
        <p:txBody>
          <a:bodyPr>
            <a:normAutofit/>
          </a:bodyPr>
          <a:lstStyle/>
          <a:p>
            <a:r>
              <a:rPr lang="it-IT" sz="2000" dirty="0" smtClean="0"/>
              <a:t>Esempio di come le distanze siano azzerate.</a:t>
            </a:r>
          </a:p>
          <a:p>
            <a:r>
              <a:rPr lang="it-IT" sz="2000" dirty="0" smtClean="0"/>
              <a:t>Nella cultura araba le persone sono a proprio agio in spazi molto ristretti.</a:t>
            </a:r>
          </a:p>
          <a:p>
            <a:r>
              <a:rPr lang="it-IT" sz="2000" dirty="0" smtClean="0"/>
              <a:t>L’ambiente in questa immagine è totalmente femminile.</a:t>
            </a:r>
          </a:p>
          <a:p>
            <a:r>
              <a:rPr lang="it-IT" sz="2000" dirty="0" smtClean="0"/>
              <a:t>Anche gli ambienti promiscui possono generare imbarazzo.</a:t>
            </a:r>
            <a:endParaRPr lang="it-IT"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pPr algn="l">
              <a:buFont typeface="Arial" pitchFamily="34" charset="0"/>
              <a:buChar char="•"/>
            </a:pPr>
            <a:r>
              <a:rPr lang="it-IT" sz="3200" dirty="0" smtClean="0"/>
              <a:t>Aspetti di genere: gli ambienti e ruoli sono nettamente divisi</a:t>
            </a:r>
            <a:endParaRPr lang="it-IT" sz="3200" dirty="0"/>
          </a:p>
        </p:txBody>
      </p:sp>
      <p:sp>
        <p:nvSpPr>
          <p:cNvPr id="8" name="Segnaposto testo 7"/>
          <p:cNvSpPr>
            <a:spLocks noGrp="1"/>
          </p:cNvSpPr>
          <p:nvPr>
            <p:ph type="body" idx="1"/>
          </p:nvPr>
        </p:nvSpPr>
        <p:spPr/>
        <p:txBody>
          <a:bodyPr/>
          <a:lstStyle/>
          <a:p>
            <a:r>
              <a:rPr lang="it-IT" dirty="0" smtClean="0"/>
              <a:t>Ambienti maschili</a:t>
            </a:r>
            <a:endParaRPr lang="it-IT" dirty="0"/>
          </a:p>
        </p:txBody>
      </p:sp>
      <p:pic>
        <p:nvPicPr>
          <p:cNvPr id="11" name="Segnaposto contenuto 10" descr="Immagine 143.jpg"/>
          <p:cNvPicPr>
            <a:picLocks noGrp="1" noChangeAspect="1"/>
          </p:cNvPicPr>
          <p:nvPr>
            <p:ph sz="half" idx="2"/>
          </p:nvPr>
        </p:nvPicPr>
        <p:blipFill>
          <a:blip r:embed="rId2" cstate="print"/>
          <a:stretch>
            <a:fillRect/>
          </a:stretch>
        </p:blipFill>
        <p:spPr>
          <a:xfrm>
            <a:off x="457200" y="2635448"/>
            <a:ext cx="4040188" cy="3030141"/>
          </a:xfrm>
        </p:spPr>
      </p:pic>
      <p:sp>
        <p:nvSpPr>
          <p:cNvPr id="9" name="Segnaposto testo 8"/>
          <p:cNvSpPr>
            <a:spLocks noGrp="1"/>
          </p:cNvSpPr>
          <p:nvPr>
            <p:ph type="body" sz="quarter" idx="3"/>
          </p:nvPr>
        </p:nvSpPr>
        <p:spPr/>
        <p:txBody>
          <a:bodyPr/>
          <a:lstStyle/>
          <a:p>
            <a:r>
              <a:rPr lang="it-IT" dirty="0" smtClean="0"/>
              <a:t>Ambienti femminili</a:t>
            </a:r>
            <a:endParaRPr lang="it-IT" dirty="0"/>
          </a:p>
        </p:txBody>
      </p:sp>
      <p:pic>
        <p:nvPicPr>
          <p:cNvPr id="13" name="Segnaposto contenuto 12" descr="Immagine 143.jpg"/>
          <p:cNvPicPr>
            <a:picLocks noGrp="1" noChangeAspect="1"/>
          </p:cNvPicPr>
          <p:nvPr>
            <p:ph sz="quarter" idx="4"/>
          </p:nvPr>
        </p:nvPicPr>
        <p:blipFill>
          <a:blip r:embed="rId3" cstate="print"/>
          <a:stretch>
            <a:fillRect/>
          </a:stretch>
        </p:blipFill>
        <p:spPr>
          <a:xfrm>
            <a:off x="4645025" y="2634853"/>
            <a:ext cx="4041775" cy="3031331"/>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8229600" cy="153966"/>
          </a:xfrm>
        </p:spPr>
        <p:txBody>
          <a:bodyPr>
            <a:normAutofit fontScale="90000"/>
          </a:bodyPr>
          <a:lstStyle/>
          <a:p>
            <a:endParaRPr lang="it-IT" dirty="0"/>
          </a:p>
        </p:txBody>
      </p:sp>
      <p:sp>
        <p:nvSpPr>
          <p:cNvPr id="8" name="Segnaposto contenuto 7"/>
          <p:cNvSpPr>
            <a:spLocks noGrp="1"/>
          </p:cNvSpPr>
          <p:nvPr>
            <p:ph idx="1"/>
          </p:nvPr>
        </p:nvSpPr>
        <p:spPr>
          <a:xfrm>
            <a:off x="457200" y="428604"/>
            <a:ext cx="8229600" cy="6143668"/>
          </a:xfrm>
        </p:spPr>
        <p:txBody>
          <a:bodyPr>
            <a:normAutofit fontScale="25000" lnSpcReduction="20000"/>
          </a:bodyPr>
          <a:lstStyle/>
          <a:p>
            <a:r>
              <a:rPr lang="it-IT" sz="9000" dirty="0" smtClean="0"/>
              <a:t>La gestualità</a:t>
            </a:r>
          </a:p>
          <a:p>
            <a:endParaRPr lang="it-IT" sz="9000" dirty="0" smtClean="0"/>
          </a:p>
          <a:p>
            <a:r>
              <a:rPr lang="it-IT" sz="5600" dirty="0" smtClean="0"/>
              <a:t>· muovere il capo in avanti indica l'intenzione di annuire o confermare qualcosa</a:t>
            </a:r>
          </a:p>
          <a:p>
            <a:r>
              <a:rPr lang="it-IT" sz="5600" dirty="0" smtClean="0"/>
              <a:t>· scuotere il capo indica una negazione</a:t>
            </a:r>
          </a:p>
          <a:p>
            <a:r>
              <a:rPr lang="it-IT" sz="5600" dirty="0" smtClean="0"/>
              <a:t>· stringersi nelle spalle indica la volontà di affermare la propria impotenza di fronte ad un episodio o una vicenda, in altri casi può indicare un “non lo so”</a:t>
            </a:r>
          </a:p>
          <a:p>
            <a:r>
              <a:rPr lang="it-IT" sz="5600" dirty="0" smtClean="0"/>
              <a:t>· la parola “</a:t>
            </a:r>
            <a:r>
              <a:rPr lang="it-IT" sz="5600" i="1" dirty="0" smtClean="0"/>
              <a:t>niente” (</a:t>
            </a:r>
            <a:r>
              <a:rPr lang="it-IT" sz="5600" i="1" dirty="0" err="1" smtClean="0"/>
              <a:t>wuelo</a:t>
            </a:r>
            <a:r>
              <a:rPr lang="it-IT" sz="5600" i="1" dirty="0" smtClean="0"/>
              <a:t>) spesso si accompagna ad un gesto secco con la </a:t>
            </a:r>
            <a:r>
              <a:rPr lang="it-IT" sz="5600" dirty="0" smtClean="0"/>
              <a:t>mano, in linea retta parallelo o incidentale rispetto al corpo</a:t>
            </a:r>
          </a:p>
          <a:p>
            <a:r>
              <a:rPr lang="it-IT" sz="5600" dirty="0" smtClean="0"/>
              <a:t>· abbassare la palpebra inferiore con il dito indice pone il destinatario del messaggio in condizione di fare attenzione al proprio comportamento in quanto sta mettendo in atteggiamento definibile con il termine </a:t>
            </a:r>
            <a:r>
              <a:rPr lang="it-IT" sz="5600" i="1" dirty="0" err="1" smtClean="0"/>
              <a:t>hshuma</a:t>
            </a:r>
            <a:r>
              <a:rPr lang="it-IT" sz="5600" i="1" dirty="0" smtClean="0"/>
              <a:t>.</a:t>
            </a:r>
          </a:p>
          <a:p>
            <a:r>
              <a:rPr lang="it-IT" sz="5600" dirty="0" smtClean="0"/>
              <a:t>· battere il pugno più volte sopra la mano aperta indica che il soggetto ha litigato con qualcuno o sta parlando del litigio tra due persone</a:t>
            </a:r>
          </a:p>
          <a:p>
            <a:r>
              <a:rPr lang="it-IT" sz="5600" dirty="0" smtClean="0"/>
              <a:t>· portare il pollice della mano chiusa alla bocca indica la richiesta di qualcosa da bere o la volontà di dissetarsi</a:t>
            </a:r>
          </a:p>
          <a:p>
            <a:r>
              <a:rPr lang="it-IT" sz="5600" dirty="0" smtClean="0"/>
              <a:t>· ruotare la mano attorno all'orecchio è indice che qualcun si sta comportando in modo sciocco o sta dicendo qualcosa di stupido</a:t>
            </a:r>
          </a:p>
          <a:p>
            <a:r>
              <a:rPr lang="it-IT" sz="5600" dirty="0" smtClean="0"/>
              <a:t>· uno schiocco della lingua sul palato accompagnato dalla mano sollevata con il palmo in evidenza accanto al viso indica la volontà di dire “lascia</a:t>
            </a:r>
          </a:p>
          <a:p>
            <a:r>
              <a:rPr lang="it-IT" sz="5600" dirty="0" smtClean="0"/>
              <a:t>perdere”, “non ci si può fare nulla” rispetto a qualcuno o qualcosa.</a:t>
            </a:r>
          </a:p>
          <a:p>
            <a:r>
              <a:rPr lang="it-IT" sz="5600" dirty="0" smtClean="0"/>
              <a:t>· rivolgere il dito medio della mano verso l'alto o verso il basso è un gesto da evitare e paragonato ad un parolaccia.</a:t>
            </a:r>
          </a:p>
          <a:p>
            <a:r>
              <a:rPr lang="it-IT" sz="5600" dirty="0" smtClean="0"/>
              <a:t>· il gesto che noi usiamo per esprimere la frase “cosa vuoi?” ha qui il</a:t>
            </a:r>
          </a:p>
          <a:p>
            <a:r>
              <a:rPr lang="it-IT" sz="5600" dirty="0" smtClean="0"/>
              <a:t>significato di”aspetta”</a:t>
            </a:r>
            <a:endParaRPr lang="it-IT" sz="5600"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1626</Words>
  <Application>Microsoft Office PowerPoint</Application>
  <PresentationFormat>Presentazione su schermo (4:3)</PresentationFormat>
  <Paragraphs>122</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Tema di Office</vt:lpstr>
      <vt:lpstr>L’integrazione culturale degli studenti arabofoni in Italia</vt:lpstr>
      <vt:lpstr>La migrazione e lo shock culturale</vt:lpstr>
      <vt:lpstr>Le fasi dello shock culturale</vt:lpstr>
      <vt:lpstr>Alcuni aspetti diversi</vt:lpstr>
      <vt:lpstr>Moschea e sede della scuola nel paese di Ouled Quichou</vt:lpstr>
      <vt:lpstr>Diapositiva 6</vt:lpstr>
      <vt:lpstr>Diapositiva 7</vt:lpstr>
      <vt:lpstr>Aspetti di genere: gli ambienti e ruoli sono nettamente divisi</vt:lpstr>
      <vt:lpstr>Diapositiva 9</vt:lpstr>
      <vt:lpstr>Diapositiva 10</vt:lpstr>
      <vt:lpstr>LO SHOCK A SCUOLA</vt:lpstr>
      <vt:lpstr>Diapositiva 12</vt:lpstr>
      <vt:lpstr>Diapositiva 13</vt:lpstr>
      <vt:lpstr>L’esempio del Marocco. Un diverso sistema scolastico</vt:lpstr>
      <vt:lpstr>Diapositiva 15</vt:lpstr>
      <vt:lpstr>Inserimento dei ragazzi arabofoni</vt:lpstr>
      <vt:lpstr>Diapositiva 17</vt:lpstr>
      <vt:lpstr>Alcuni consigli</vt:lpstr>
      <vt:lpstr>Diapositiva 19</vt:lpstr>
      <vt:lpstr>Le famiglie e la scuola</vt:lpstr>
      <vt:lpstr>I libri di testo</vt:lpstr>
      <vt:lpstr>Altri esempi di matematica</vt:lpstr>
      <vt:lpstr>Alcuni testi di storia</vt:lpstr>
      <vt:lpstr>inlgese</vt:lpstr>
      <vt:lpstr>scienze</vt:lpstr>
    </vt:vector>
  </TitlesOfParts>
  <Company>EasyNote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L’integrazione culturale degli studenti arabofoni in Italia</dc:title>
  <dc:creator>PackardBell</dc:creator>
  <cp:lastModifiedBy>PackardBell</cp:lastModifiedBy>
  <cp:revision>35</cp:revision>
  <dcterms:created xsi:type="dcterms:W3CDTF">2015-03-21T18:08:33Z</dcterms:created>
  <dcterms:modified xsi:type="dcterms:W3CDTF">2015-03-23T19:37:43Z</dcterms:modified>
</cp:coreProperties>
</file>