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72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E27CD-9E24-4501-B970-0176EC33A556}" type="datetimeFigureOut">
              <a:rPr lang="it-IT" smtClean="0"/>
              <a:pPr/>
              <a:t>04/03/2015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B8C23-36A9-4FFC-B2D4-25559476484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079592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E27CD-9E24-4501-B970-0176EC33A556}" type="datetimeFigureOut">
              <a:rPr lang="it-IT" smtClean="0"/>
              <a:pPr/>
              <a:t>04/03/2015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B8C23-36A9-4FFC-B2D4-25559476484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656018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E27CD-9E24-4501-B970-0176EC33A556}" type="datetimeFigureOut">
              <a:rPr lang="it-IT" smtClean="0"/>
              <a:pPr/>
              <a:t>04/03/2015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B8C23-36A9-4FFC-B2D4-25559476484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532792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E27CD-9E24-4501-B970-0176EC33A556}" type="datetimeFigureOut">
              <a:rPr lang="it-IT" smtClean="0"/>
              <a:pPr/>
              <a:t>04/03/2015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B8C23-36A9-4FFC-B2D4-25559476484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032395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E27CD-9E24-4501-B970-0176EC33A556}" type="datetimeFigureOut">
              <a:rPr lang="it-IT" smtClean="0"/>
              <a:pPr/>
              <a:t>04/03/2015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B8C23-36A9-4FFC-B2D4-25559476484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130323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E27CD-9E24-4501-B970-0176EC33A556}" type="datetimeFigureOut">
              <a:rPr lang="it-IT" smtClean="0"/>
              <a:pPr/>
              <a:t>04/03/2015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B8C23-36A9-4FFC-B2D4-25559476484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757296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E27CD-9E24-4501-B970-0176EC33A556}" type="datetimeFigureOut">
              <a:rPr lang="it-IT" smtClean="0"/>
              <a:pPr/>
              <a:t>04/03/2015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B8C23-36A9-4FFC-B2D4-25559476484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62253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E27CD-9E24-4501-B970-0176EC33A556}" type="datetimeFigureOut">
              <a:rPr lang="it-IT" smtClean="0"/>
              <a:pPr/>
              <a:t>04/03/2015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B8C23-36A9-4FFC-B2D4-25559476484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854989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E27CD-9E24-4501-B970-0176EC33A556}" type="datetimeFigureOut">
              <a:rPr lang="it-IT" smtClean="0"/>
              <a:pPr/>
              <a:t>04/03/2015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B8C23-36A9-4FFC-B2D4-25559476484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005601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E27CD-9E24-4501-B970-0176EC33A556}" type="datetimeFigureOut">
              <a:rPr lang="it-IT" smtClean="0"/>
              <a:pPr/>
              <a:t>04/03/2015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B8C23-36A9-4FFC-B2D4-25559476484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906544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E27CD-9E24-4501-B970-0176EC33A556}" type="datetimeFigureOut">
              <a:rPr lang="it-IT" smtClean="0"/>
              <a:pPr/>
              <a:t>04/03/2015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B8C23-36A9-4FFC-B2D4-25559476484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768384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FE27CD-9E24-4501-B970-0176EC33A556}" type="datetimeFigureOut">
              <a:rPr lang="it-IT" smtClean="0"/>
              <a:pPr/>
              <a:t>04/03/2015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B8C23-36A9-4FFC-B2D4-25559476484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393294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b="1" dirty="0" smtClean="0"/>
              <a:t>LINGUE E CULTURE A CONFRONTO</a:t>
            </a:r>
            <a:endParaRPr lang="it-IT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Elementi di tipologia linguistica e antropologia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48840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Ispanofoni: tipologia ed elementi morfosintattici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smtClean="0"/>
              <a:t>Tipologia: flessivo </a:t>
            </a:r>
            <a:r>
              <a:rPr lang="it-IT" dirty="0" err="1" smtClean="0"/>
              <a:t>fusiva</a:t>
            </a:r>
            <a:endParaRPr lang="it-IT" dirty="0" smtClean="0"/>
          </a:p>
          <a:p>
            <a:r>
              <a:rPr lang="it-IT" dirty="0" smtClean="0"/>
              <a:t>Lingua neolatina</a:t>
            </a:r>
          </a:p>
          <a:p>
            <a:r>
              <a:rPr lang="it-IT" dirty="0" smtClean="0"/>
              <a:t>Alfabeto latino</a:t>
            </a:r>
          </a:p>
          <a:p>
            <a:pPr>
              <a:buNone/>
            </a:pPr>
            <a:r>
              <a:rPr lang="it-IT" dirty="0" smtClean="0"/>
              <a:t> </a:t>
            </a:r>
            <a:r>
              <a:rPr lang="it-IT" dirty="0" smtClean="0"/>
              <a:t>DIFFICOLTA’ RISCONTRABILI</a:t>
            </a:r>
          </a:p>
          <a:p>
            <a:r>
              <a:rPr lang="it-IT" dirty="0" smtClean="0"/>
              <a:t>Difficoltà a distinguere i fonemi/s/ e /z/, /b/ e/v/</a:t>
            </a:r>
          </a:p>
          <a:p>
            <a:r>
              <a:rPr lang="it-IT" dirty="0" smtClean="0"/>
              <a:t>Possibili interferenze ed errori legati in particolare all’uso delle preposizioni e dei pronomi </a:t>
            </a:r>
          </a:p>
          <a:p>
            <a:r>
              <a:rPr lang="it-IT" dirty="0" smtClean="0"/>
              <a:t>Uso degli ausiliari per i tempi composti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28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r>
              <a:rPr lang="it-IT" dirty="0" smtClean="0"/>
              <a:t>Presenza di numerosi false </a:t>
            </a:r>
            <a:r>
              <a:rPr lang="it-IT" dirty="0" err="1" smtClean="0"/>
              <a:t>friends</a:t>
            </a:r>
            <a:endParaRPr lang="it-IT" dirty="0" smtClean="0"/>
          </a:p>
          <a:p>
            <a:r>
              <a:rPr lang="it-IT" dirty="0" smtClean="0"/>
              <a:t>Persistenza di forme fossilizzate legate ai numerosi transfer dovuti alla somiglianza tra le due lingue </a:t>
            </a:r>
            <a:endParaRPr lang="it-IT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lingue senza codifica scritta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 smtClean="0"/>
              <a:t>Forme dialettali di lingue ufficiali</a:t>
            </a:r>
          </a:p>
          <a:p>
            <a:r>
              <a:rPr lang="it-IT" dirty="0" smtClean="0"/>
              <a:t>Lingue creole o pidgin</a:t>
            </a:r>
          </a:p>
          <a:p>
            <a:r>
              <a:rPr lang="it-IT" dirty="0" smtClean="0"/>
              <a:t>Molti non sono alfabetizzati</a:t>
            </a:r>
          </a:p>
          <a:p>
            <a:r>
              <a:rPr lang="it-IT" dirty="0" smtClean="0"/>
              <a:t>Incapacità di leggere e scrivere nella lingua nazionale del paese di provenienza</a:t>
            </a:r>
          </a:p>
          <a:p>
            <a:pPr>
              <a:buNone/>
            </a:pPr>
            <a:r>
              <a:rPr lang="it-IT" dirty="0" smtClean="0"/>
              <a:t>DIFFICOLTA’:</a:t>
            </a:r>
          </a:p>
          <a:p>
            <a:r>
              <a:rPr lang="it-IT" dirty="0" smtClean="0"/>
              <a:t>Comunicare con la famiglia</a:t>
            </a:r>
          </a:p>
          <a:p>
            <a:r>
              <a:rPr lang="it-IT" dirty="0" smtClean="0"/>
              <a:t>Far capire l’importanza della comunicazione scritta</a:t>
            </a:r>
          </a:p>
          <a:p>
            <a:r>
              <a:rPr lang="it-IT" dirty="0" smtClean="0"/>
              <a:t>VANTAGGI:</a:t>
            </a:r>
          </a:p>
          <a:p>
            <a:r>
              <a:rPr lang="it-IT" dirty="0" smtClean="0"/>
              <a:t>I bambini sono liberi da qualsiasi schema cognitivo</a:t>
            </a:r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ELEMENTI ANTROPOLOGICI:</a:t>
            </a:r>
            <a:br>
              <a:rPr lang="it-IT" dirty="0" smtClean="0"/>
            </a:br>
            <a:r>
              <a:rPr lang="it-IT" dirty="0" smtClean="0"/>
              <a:t>LA SCUOLA IN ORIENTE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Classi molto numerose</a:t>
            </a:r>
          </a:p>
          <a:p>
            <a:r>
              <a:rPr lang="it-IT" dirty="0" smtClean="0"/>
              <a:t>L’apprendimento è basato sulla cooperazione, cioè su come generare il bene comune</a:t>
            </a:r>
          </a:p>
          <a:p>
            <a:pPr>
              <a:buNone/>
            </a:pPr>
            <a:r>
              <a:rPr lang="it-IT" dirty="0" smtClean="0"/>
              <a:t> </a:t>
            </a:r>
            <a:r>
              <a:rPr lang="it-IT" dirty="0" smtClean="0"/>
              <a:t>                                           ↓</a:t>
            </a:r>
          </a:p>
          <a:p>
            <a:pPr>
              <a:buNone/>
            </a:pPr>
            <a:r>
              <a:rPr lang="it-IT" dirty="0" smtClean="0"/>
              <a:t>C’è forte attenzione all’altro /e’ importante mantenere la coesione</a:t>
            </a:r>
          </a:p>
          <a:p>
            <a:pPr>
              <a:buNone/>
            </a:pPr>
            <a:r>
              <a:rPr lang="it-IT" dirty="0" smtClean="0"/>
              <a:t> </a:t>
            </a:r>
            <a:r>
              <a:rPr lang="it-IT" dirty="0" smtClean="0"/>
              <a:t>                                             ↓</a:t>
            </a:r>
          </a:p>
          <a:p>
            <a:pPr>
              <a:buNone/>
            </a:pPr>
            <a:r>
              <a:rPr lang="it-IT" dirty="0" smtClean="0"/>
              <a:t>Non esiste il concetto di “emergere come individuo”</a:t>
            </a:r>
          </a:p>
          <a:p>
            <a:pPr>
              <a:buNone/>
            </a:pPr>
            <a:r>
              <a:rPr lang="it-IT" dirty="0" smtClean="0"/>
              <a:t>EVIDENTE UN ATTEGGIAMENTO PASSIVO</a:t>
            </a:r>
            <a:endParaRPr lang="it-IT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fontScale="92500" lnSpcReduction="20000"/>
          </a:bodyPr>
          <a:lstStyle/>
          <a:p>
            <a:r>
              <a:rPr lang="it-IT" dirty="0" smtClean="0"/>
              <a:t>Metodo di studio basato sulla memorizzazione</a:t>
            </a:r>
          </a:p>
          <a:p>
            <a:r>
              <a:rPr lang="it-IT" dirty="0" smtClean="0"/>
              <a:t>Enorme rispetto nei confronti dell’insegnante </a:t>
            </a:r>
          </a:p>
          <a:p>
            <a:pPr>
              <a:buNone/>
            </a:pPr>
            <a:r>
              <a:rPr lang="it-IT" dirty="0" smtClean="0"/>
              <a:t> </a:t>
            </a:r>
            <a:r>
              <a:rPr lang="it-IT" dirty="0" smtClean="0"/>
              <a:t>DIFFICOLTA’</a:t>
            </a:r>
          </a:p>
          <a:p>
            <a:r>
              <a:rPr lang="it-IT" dirty="0" smtClean="0"/>
              <a:t>Far emergere il ragazzo nella classe</a:t>
            </a:r>
          </a:p>
          <a:p>
            <a:r>
              <a:rPr lang="it-IT" dirty="0" smtClean="0"/>
              <a:t>Far comprendere meccanismi che non possono essere appresi mnemonicamente</a:t>
            </a:r>
          </a:p>
          <a:p>
            <a:r>
              <a:rPr lang="it-IT" dirty="0" smtClean="0"/>
              <a:t>Coinvolgere le famiglie nella vita scolastica</a:t>
            </a:r>
          </a:p>
          <a:p>
            <a:endParaRPr lang="it-IT" dirty="0" smtClean="0"/>
          </a:p>
          <a:p>
            <a:pPr>
              <a:buNone/>
            </a:pPr>
            <a:r>
              <a:rPr lang="it-IT" dirty="0" smtClean="0">
                <a:solidFill>
                  <a:srgbClr val="FF0000"/>
                </a:solidFill>
              </a:rPr>
              <a:t>LE COMUNITA’CINESI SONO MOLTO COESE E TENDONO A NON ACQUISIRE I TRATTI </a:t>
            </a:r>
            <a:r>
              <a:rPr lang="it-IT" dirty="0" err="1" smtClean="0">
                <a:solidFill>
                  <a:srgbClr val="FF0000"/>
                </a:solidFill>
              </a:rPr>
              <a:t>DI</a:t>
            </a:r>
            <a:r>
              <a:rPr lang="it-IT" dirty="0" smtClean="0">
                <a:solidFill>
                  <a:srgbClr val="FF0000"/>
                </a:solidFill>
              </a:rPr>
              <a:t> ALTRE CULTURE, ESEMPIO LAMPANTE E’ CHE PER LA CINANON ESISTE LA DOPPIA CITTADINANZA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Gli arabi e la scuola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La scuola è di competenza dell’insegnante, la famiglia non è coinvolta</a:t>
            </a:r>
          </a:p>
          <a:p>
            <a:r>
              <a:rPr lang="it-IT" dirty="0" smtClean="0"/>
              <a:t>Classi numerose in alcuni casi i maschi sono divisi dalle femmine</a:t>
            </a:r>
          </a:p>
          <a:p>
            <a:r>
              <a:rPr lang="it-IT" dirty="0" smtClean="0"/>
              <a:t>Sistema scolastico diverso,per i primi 4 anni non c’è scrittura creativa, ma solo copiatura e calligrafia</a:t>
            </a:r>
          </a:p>
          <a:p>
            <a:r>
              <a:rPr lang="it-IT" dirty="0" smtClean="0"/>
              <a:t>Scuola molto rigida, in alcune realtà esiste ancora la scuola coranica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28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92500" lnSpcReduction="20000"/>
          </a:bodyPr>
          <a:lstStyle/>
          <a:p>
            <a:r>
              <a:rPr lang="it-IT" dirty="0" smtClean="0"/>
              <a:t>L’educazione trae le sue basi dal Corano</a:t>
            </a:r>
          </a:p>
          <a:p>
            <a:r>
              <a:rPr lang="it-IT" dirty="0" smtClean="0"/>
              <a:t>Professore è la massima autorità a </a:t>
            </a:r>
            <a:r>
              <a:rPr lang="it-IT" dirty="0" smtClean="0"/>
              <a:t>scuola</a:t>
            </a:r>
          </a:p>
          <a:p>
            <a:r>
              <a:rPr lang="it-IT" dirty="0" smtClean="0"/>
              <a:t>Approccio mnemonico allo studio</a:t>
            </a:r>
          </a:p>
          <a:p>
            <a:r>
              <a:rPr lang="it-IT" dirty="0" smtClean="0"/>
              <a:t>La scuola in molti luoghi è obbligatoria,ma non è vissuta come tale, in contesti rurali il lavoro assume una rilevanza maggiore.</a:t>
            </a:r>
          </a:p>
          <a:p>
            <a:pPr>
              <a:buNone/>
            </a:pPr>
            <a:r>
              <a:rPr lang="it-IT" dirty="0" smtClean="0"/>
              <a:t>DIFFICOLTA’ MAGGIORI:</a:t>
            </a:r>
          </a:p>
          <a:p>
            <a:r>
              <a:rPr lang="it-IT" dirty="0" smtClean="0"/>
              <a:t>Coinvolgere la famiglia nella vita scolastica</a:t>
            </a:r>
          </a:p>
          <a:p>
            <a:r>
              <a:rPr lang="it-IT" dirty="0" smtClean="0"/>
              <a:t>Comprendere il ruolo dell’insegnante donna</a:t>
            </a:r>
          </a:p>
          <a:p>
            <a:r>
              <a:rPr lang="it-IT" dirty="0" smtClean="0"/>
              <a:t>Difficoltà nella produzione scritta autonoma</a:t>
            </a:r>
          </a:p>
          <a:p>
            <a:r>
              <a:rPr lang="it-IT" dirty="0" smtClean="0"/>
              <a:t>Incapacità di leggere e scrivere in arabo correttamente</a:t>
            </a:r>
          </a:p>
          <a:p>
            <a:endParaRPr lang="it-IT" dirty="0" smtClean="0"/>
          </a:p>
          <a:p>
            <a:endParaRPr lang="it-IT" dirty="0" smtClean="0"/>
          </a:p>
          <a:p>
            <a:pPr>
              <a:buNone/>
            </a:pPr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28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r>
              <a:rPr lang="it-IT" dirty="0" smtClean="0"/>
              <a:t>La nostra scuola a loro sembra senza regole</a:t>
            </a:r>
          </a:p>
          <a:p>
            <a:r>
              <a:rPr lang="it-IT" dirty="0" smtClean="0"/>
              <a:t>Difficoltà nell’arrivare in orario (stile di vita diverso, meno legato agli orari)</a:t>
            </a:r>
          </a:p>
          <a:p>
            <a:r>
              <a:rPr lang="it-IT" dirty="0" smtClean="0"/>
              <a:t>Forte indisciplina</a:t>
            </a:r>
          </a:p>
          <a:p>
            <a:r>
              <a:rPr lang="it-IT" dirty="0" smtClean="0"/>
              <a:t>Difficoltà a mettere in discussione elementi culturali fondamentali </a:t>
            </a:r>
          </a:p>
          <a:p>
            <a:r>
              <a:rPr lang="it-IT" dirty="0" smtClean="0"/>
              <a:t>Comprendere concetti logici che non possono essere appresi in modo mnemonico</a:t>
            </a:r>
          </a:p>
          <a:p>
            <a:r>
              <a:rPr lang="it-IT" dirty="0" smtClean="0"/>
              <a:t>Poca continuità nella frequenza</a:t>
            </a:r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Ispanofoni e cultura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Atteggiamento meno formale nella scuola</a:t>
            </a:r>
          </a:p>
          <a:p>
            <a:r>
              <a:rPr lang="it-IT" dirty="0" smtClean="0"/>
              <a:t>Scarsa puntualità e costanza nella frequenza scolastica</a:t>
            </a:r>
          </a:p>
          <a:p>
            <a:r>
              <a:rPr lang="it-IT" dirty="0" smtClean="0"/>
              <a:t>C’è voglia di partecipazione anche nella realtà scolastica</a:t>
            </a:r>
          </a:p>
          <a:p>
            <a:r>
              <a:rPr lang="it-IT" dirty="0" smtClean="0"/>
              <a:t>Difficoltà a perdere </a:t>
            </a:r>
            <a:r>
              <a:rPr lang="it-IT" smtClean="0"/>
              <a:t>le proprie abitudini 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 sinofoni: tipologia linguistica e caratteristiche morfosintattiche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Lingua di tipo Isolante</a:t>
            </a:r>
          </a:p>
          <a:p>
            <a:r>
              <a:rPr lang="it-IT" dirty="0" smtClean="0"/>
              <a:t>Scrittura ideografica(ogni segno è un morfema e ogni morfema ha un suo significato)</a:t>
            </a:r>
          </a:p>
          <a:p>
            <a:r>
              <a:rPr lang="it-IT" dirty="0"/>
              <a:t> </a:t>
            </a:r>
            <a:r>
              <a:rPr lang="it-IT" dirty="0" smtClean="0"/>
              <a:t>    </a:t>
            </a:r>
            <a:r>
              <a:rPr lang="it-IT" b="1" dirty="0"/>
              <a:t>forma </a:t>
            </a:r>
            <a:r>
              <a:rPr lang="it-IT" b="1" dirty="0" err="1"/>
              <a:t>grafica+suono+significato</a:t>
            </a:r>
            <a:endParaRPr lang="it-IT" dirty="0"/>
          </a:p>
          <a:p>
            <a:pPr marL="0" indent="0">
              <a:buNone/>
            </a:pPr>
            <a:r>
              <a:rPr lang="zh-CN" altLang="it-IT" b="1" dirty="0"/>
              <a:t>家</a:t>
            </a:r>
            <a:r>
              <a:rPr lang="it-IT" b="1" dirty="0"/>
              <a:t>                     </a:t>
            </a:r>
            <a:r>
              <a:rPr lang="it-IT" b="1" dirty="0" err="1"/>
              <a:t>jiā</a:t>
            </a:r>
            <a:r>
              <a:rPr lang="it-IT" b="1" dirty="0"/>
              <a:t>        famiglia</a:t>
            </a:r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r>
              <a:rPr lang="it-IT" dirty="0" smtClean="0"/>
              <a:t>Ogni carattere ha le stesse dimensioni</a:t>
            </a:r>
          </a:p>
          <a:p>
            <a:r>
              <a:rPr lang="it-IT" dirty="0" smtClean="0"/>
              <a:t>Non esistono caratteri maiuscoli e minuscoli</a:t>
            </a:r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3449402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Punteggiatura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Non esiste, esiste solo la </a:t>
            </a:r>
            <a:r>
              <a:rPr lang="it-IT" dirty="0" err="1" smtClean="0"/>
              <a:t>minivirgola</a:t>
            </a:r>
            <a:r>
              <a:rPr lang="it-IT" dirty="0" smtClean="0"/>
              <a:t> che si usa negli elenchi</a:t>
            </a:r>
          </a:p>
          <a:p>
            <a:pPr marL="0" indent="0">
              <a:buNone/>
            </a:pPr>
            <a:r>
              <a:rPr lang="it-IT" dirty="0"/>
              <a:t>” (</a:t>
            </a:r>
            <a:r>
              <a:rPr lang="zh-CN" altLang="it-IT" dirty="0"/>
              <a:t>顿号 </a:t>
            </a:r>
            <a:r>
              <a:rPr lang="it-IT" dirty="0" err="1"/>
              <a:t>dùnhào</a:t>
            </a:r>
            <a:r>
              <a:rPr lang="it-IT" dirty="0"/>
              <a:t>)   (</a:t>
            </a:r>
            <a:r>
              <a:rPr lang="it-IT" b="1" dirty="0"/>
              <a:t> </a:t>
            </a:r>
            <a:r>
              <a:rPr lang="zh-CN" altLang="it-IT" b="1" dirty="0"/>
              <a:t>ˊ</a:t>
            </a:r>
            <a:r>
              <a:rPr lang="it-IT" dirty="0"/>
              <a:t>)</a:t>
            </a:r>
          </a:p>
          <a:p>
            <a:pPr marL="0" indent="0">
              <a:buNone/>
            </a:pPr>
            <a:endParaRPr lang="it-IT" dirty="0" smtClean="0"/>
          </a:p>
          <a:p>
            <a:r>
              <a:rPr lang="it-IT" dirty="0" smtClean="0"/>
              <a:t>Il punto ha una grafia diversa ed è rappresentato come un cerchio</a:t>
            </a:r>
          </a:p>
          <a:p>
            <a:pPr marL="0" indent="0">
              <a:buNone/>
            </a:pPr>
            <a:r>
              <a:rPr lang="it-IT" dirty="0"/>
              <a:t> ( </a:t>
            </a:r>
            <a:r>
              <a:rPr lang="zh-CN" altLang="it-IT" b="1" dirty="0"/>
              <a:t>。</a:t>
            </a:r>
            <a:r>
              <a:rPr lang="it-IT" dirty="0"/>
              <a:t>)</a:t>
            </a:r>
            <a:endParaRPr lang="it-IT" dirty="0" smtClean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666131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fonetica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it-IT" dirty="0" smtClean="0"/>
              <a:t>Esiste un sistema sillabico </a:t>
            </a:r>
            <a:r>
              <a:rPr lang="it-IT" dirty="0"/>
              <a:t>“</a:t>
            </a:r>
            <a:r>
              <a:rPr lang="zh-CN" altLang="it-IT" dirty="0"/>
              <a:t>拼音</a:t>
            </a:r>
            <a:r>
              <a:rPr lang="it-IT" dirty="0" err="1"/>
              <a:t>p</a:t>
            </a:r>
            <a:r>
              <a:rPr lang="it-IT" altLang="zh-CN" dirty="0" err="1"/>
              <a:t>ī</a:t>
            </a:r>
            <a:r>
              <a:rPr lang="it-IT" dirty="0" err="1"/>
              <a:t>ny</a:t>
            </a:r>
            <a:r>
              <a:rPr lang="it-IT" altLang="zh-CN" dirty="0" err="1"/>
              <a:t>ī</a:t>
            </a:r>
            <a:r>
              <a:rPr lang="it-IT" dirty="0" err="1"/>
              <a:t>n</a:t>
            </a:r>
            <a:r>
              <a:rPr lang="it-IT" dirty="0" smtClean="0"/>
              <a:t>”</a:t>
            </a:r>
          </a:p>
          <a:p>
            <a:pPr marL="0" indent="0">
              <a:buNone/>
            </a:pPr>
            <a:r>
              <a:rPr lang="zh-CN" altLang="it-IT" dirty="0"/>
              <a:t>看 </a:t>
            </a:r>
            <a:r>
              <a:rPr lang="it-IT" dirty="0"/>
              <a:t>                              </a:t>
            </a:r>
            <a:r>
              <a:rPr lang="it-IT" dirty="0" err="1"/>
              <a:t>kàn</a:t>
            </a:r>
            <a:r>
              <a:rPr lang="it-IT" dirty="0"/>
              <a:t>                           vedere, osservare</a:t>
            </a:r>
          </a:p>
          <a:p>
            <a:r>
              <a:rPr lang="it-IT" dirty="0" smtClean="0"/>
              <a:t>E’ una lingua di tipo tonale</a:t>
            </a:r>
          </a:p>
          <a:p>
            <a:r>
              <a:rPr lang="it-IT" dirty="0"/>
              <a:t> </a:t>
            </a:r>
          </a:p>
          <a:p>
            <a:r>
              <a:rPr lang="it-IT" dirty="0"/>
              <a:t>Primo tono            </a:t>
            </a:r>
            <a:r>
              <a:rPr lang="it-IT" b="1" dirty="0"/>
              <a:t>-</a:t>
            </a:r>
            <a:r>
              <a:rPr lang="it-IT" dirty="0"/>
              <a:t>                 = piatto, altezza della voce costante</a:t>
            </a:r>
          </a:p>
          <a:p>
            <a:r>
              <a:rPr lang="it-IT" dirty="0"/>
              <a:t> </a:t>
            </a:r>
          </a:p>
          <a:p>
            <a:r>
              <a:rPr lang="it-IT" dirty="0"/>
              <a:t>Secondo tono      </a:t>
            </a:r>
            <a:r>
              <a:rPr lang="zh-CN" altLang="it-IT" b="1" dirty="0"/>
              <a:t>ˊ</a:t>
            </a:r>
            <a:r>
              <a:rPr lang="it-IT" dirty="0"/>
              <a:t>               = ascendente, altezza della voce crescente</a:t>
            </a:r>
          </a:p>
          <a:p>
            <a:r>
              <a:rPr lang="it-IT" dirty="0"/>
              <a:t> </a:t>
            </a:r>
          </a:p>
          <a:p>
            <a:r>
              <a:rPr lang="it-IT" dirty="0"/>
              <a:t>Terzo tono          </a:t>
            </a:r>
            <a:r>
              <a:rPr lang="zh-CN" altLang="it-IT" b="1" dirty="0"/>
              <a:t>ˇ </a:t>
            </a:r>
            <a:r>
              <a:rPr lang="it-IT" dirty="0"/>
              <a:t>              = modulato, altezza della voce discendente e poi ascendente</a:t>
            </a:r>
          </a:p>
          <a:p>
            <a:r>
              <a:rPr lang="it-IT" dirty="0"/>
              <a:t> </a:t>
            </a:r>
          </a:p>
          <a:p>
            <a:r>
              <a:rPr lang="it-IT" dirty="0"/>
              <a:t>Quarto tono         </a:t>
            </a:r>
            <a:r>
              <a:rPr lang="zh-CN" altLang="it-IT" b="1" dirty="0"/>
              <a:t>ˋ</a:t>
            </a:r>
            <a:r>
              <a:rPr lang="it-IT" dirty="0"/>
              <a:t>              = discendente, altezza della voce discendente (acuto)</a:t>
            </a:r>
          </a:p>
          <a:p>
            <a:pPr marL="0" indent="0">
              <a:buNone/>
            </a:pPr>
            <a:r>
              <a:rPr lang="it-IT" dirty="0"/>
              <a:t> 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3883347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problematiche principali per un sinofono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Staccare le parole tra di loro</a:t>
            </a:r>
          </a:p>
          <a:p>
            <a:r>
              <a:rPr lang="it-IT" dirty="0" smtClean="0"/>
              <a:t>Usare la punteggiatura</a:t>
            </a:r>
          </a:p>
          <a:p>
            <a:r>
              <a:rPr lang="it-IT" dirty="0" smtClean="0"/>
              <a:t>Comprendere il raddoppiamento dei suoni e trascriverlo correttamente</a:t>
            </a:r>
          </a:p>
          <a:p>
            <a:r>
              <a:rPr lang="it-IT" dirty="0" smtClean="0"/>
              <a:t>Transcodifica suoni che non esistono (es. /R/ per i cinesi</a:t>
            </a:r>
          </a:p>
          <a:p>
            <a:r>
              <a:rPr lang="it-IT" dirty="0" smtClean="0"/>
              <a:t>Riproduzione degli accenti italiani perché non segnalati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3505346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r>
              <a:rPr lang="it-IT" dirty="0" smtClean="0"/>
              <a:t>Comprendere la flessione maschile/femminile singolare/plurale</a:t>
            </a:r>
          </a:p>
          <a:p>
            <a:r>
              <a:rPr lang="it-IT" dirty="0" smtClean="0"/>
              <a:t>Comprendere la coniugazione dei verbi</a:t>
            </a:r>
          </a:p>
          <a:p>
            <a:r>
              <a:rPr lang="it-IT" dirty="0" smtClean="0"/>
              <a:t>Posizionamento degli avverbi (in cinese vengono prima del verbo)</a:t>
            </a:r>
          </a:p>
          <a:p>
            <a:r>
              <a:rPr lang="it-IT" dirty="0" smtClean="0"/>
              <a:t>Pronomi relativi ( non esistono in cinese)</a:t>
            </a:r>
          </a:p>
          <a:p>
            <a:pPr marL="0" indent="0">
              <a:buNone/>
            </a:pPr>
            <a:r>
              <a:rPr lang="it-IT" b="1" dirty="0" smtClean="0"/>
              <a:t>Vantaggio: </a:t>
            </a:r>
            <a:r>
              <a:rPr lang="it-IT" dirty="0" smtClean="0"/>
              <a:t>apprendono molto in fretta il sistema alfabetico italiano in quanto più semplice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4001481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Gli arabofoni: tipologia e morfosintassi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Tipologia: </a:t>
            </a:r>
            <a:r>
              <a:rPr lang="it-IT" dirty="0" err="1" smtClean="0"/>
              <a:t>introflessiva</a:t>
            </a:r>
            <a:r>
              <a:rPr lang="it-IT" dirty="0" smtClean="0"/>
              <a:t>, basata su un sistema triconsonantico</a:t>
            </a:r>
          </a:p>
          <a:p>
            <a:r>
              <a:rPr lang="it-IT" dirty="0" smtClean="0"/>
              <a:t>Scrittura destrorsa</a:t>
            </a:r>
          </a:p>
          <a:p>
            <a:r>
              <a:rPr lang="it-IT" dirty="0" smtClean="0"/>
              <a:t>La grafia è artistica e la lunghezza delle singole lettere può essere modificata</a:t>
            </a:r>
          </a:p>
          <a:p>
            <a:r>
              <a:rPr lang="it-IT" dirty="0" smtClean="0"/>
              <a:t>Non esiste la forma corsiva</a:t>
            </a:r>
          </a:p>
          <a:p>
            <a:r>
              <a:rPr lang="it-IT" dirty="0" smtClean="0"/>
              <a:t>Non marca in grafia le vocali brevi</a:t>
            </a:r>
          </a:p>
          <a:p>
            <a:r>
              <a:rPr lang="it-IT" dirty="0" smtClean="0"/>
              <a:t>Non tutti i suoni hanno un corrispettivo nell’alfabeto italiano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6116774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r>
              <a:rPr lang="it-IT" dirty="0" smtClean="0"/>
              <a:t>Esistono due coniugazioni di base, una a suffissi che traduce i passati  prossimo e imperfetto e una a prefissi per il presente/futuro/imperfetto</a:t>
            </a:r>
          </a:p>
          <a:p>
            <a:r>
              <a:rPr lang="it-IT" dirty="0" smtClean="0"/>
              <a:t>Nel numero è presente il duale</a:t>
            </a:r>
          </a:p>
          <a:p>
            <a:r>
              <a:rPr lang="it-IT" dirty="0" smtClean="0"/>
              <a:t>I pronomi sono espressi con dei suffissi</a:t>
            </a:r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dirty="0" smtClean="0"/>
              <a:t>ATTENZIONE: LA LINGUA ARABA E’ CARATTERIZZATA DA UNA FORTE DIGLOSSIA IN MOLTI PAESI, DOVE LA LINGUA DOMINANTE E’ IL DIALETTO!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38690477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Problematiche principali per un arabofono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 smtClean="0"/>
              <a:t>Comprendere la divisione delle parole</a:t>
            </a:r>
          </a:p>
          <a:p>
            <a:r>
              <a:rPr lang="it-IT" dirty="0" smtClean="0"/>
              <a:t>distinguere suoni simili ove non esistenti nella lingua madre (es. /p/ /b/ e /f/ /v/)</a:t>
            </a:r>
          </a:p>
          <a:p>
            <a:r>
              <a:rPr lang="it-IT" dirty="0" smtClean="0"/>
              <a:t>Trascrivere le vocali e riconoscerle</a:t>
            </a:r>
          </a:p>
          <a:p>
            <a:r>
              <a:rPr lang="it-IT" dirty="0" smtClean="0"/>
              <a:t>Utilizzare testi bilingui (arabo/italiano</a:t>
            </a:r>
            <a:r>
              <a:rPr lang="it-IT" dirty="0" smtClean="0"/>
              <a:t>) poiché non tutti sanno leggere e scrivere l’arabo standard</a:t>
            </a:r>
          </a:p>
          <a:p>
            <a:pPr>
              <a:buNone/>
            </a:pPr>
            <a:r>
              <a:rPr lang="it-IT" dirty="0" smtClean="0">
                <a:solidFill>
                  <a:srgbClr val="FF0000"/>
                </a:solidFill>
              </a:rPr>
              <a:t>ATTENZIONE! MOLTE DIFFICOLTA’ </a:t>
            </a:r>
            <a:r>
              <a:rPr lang="it-IT" dirty="0" err="1" smtClean="0">
                <a:solidFill>
                  <a:srgbClr val="FF0000"/>
                </a:solidFill>
              </a:rPr>
              <a:t>DI</a:t>
            </a:r>
            <a:r>
              <a:rPr lang="it-IT" dirty="0" smtClean="0">
                <a:solidFill>
                  <a:srgbClr val="FF0000"/>
                </a:solidFill>
              </a:rPr>
              <a:t> PRONUNCIAE </a:t>
            </a:r>
            <a:r>
              <a:rPr lang="it-IT" dirty="0" err="1" smtClean="0">
                <a:solidFill>
                  <a:srgbClr val="FF0000"/>
                </a:solidFill>
              </a:rPr>
              <a:t>DI</a:t>
            </a:r>
            <a:r>
              <a:rPr lang="it-IT" dirty="0" smtClean="0">
                <a:solidFill>
                  <a:srgbClr val="FF0000"/>
                </a:solidFill>
              </a:rPr>
              <a:t> TRANSCODIFICA ERRATA DELLECONSONANTI E DELLE VOCALI </a:t>
            </a:r>
            <a:r>
              <a:rPr lang="it-IT" dirty="0" err="1" smtClean="0">
                <a:solidFill>
                  <a:srgbClr val="FF0000"/>
                </a:solidFill>
              </a:rPr>
              <a:t>DI</a:t>
            </a:r>
            <a:r>
              <a:rPr lang="it-IT" dirty="0" smtClean="0">
                <a:solidFill>
                  <a:srgbClr val="FF0000"/>
                </a:solidFill>
              </a:rPr>
              <a:t> UN ARABOFONO POSSONO FACILMENTE ESSERE CONFUSE CON DISTURBI SPECIFICI DELL’APPRENDIMENTO</a:t>
            </a:r>
            <a:r>
              <a:rPr lang="it-IT" dirty="0" smtClean="0"/>
              <a:t>!</a:t>
            </a:r>
            <a:r>
              <a:rPr lang="it-IT" dirty="0" smtClean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3033389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833</Words>
  <Application>Microsoft Office PowerPoint</Application>
  <PresentationFormat>Presentazione su schermo (4:3)</PresentationFormat>
  <Paragraphs>124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19" baseType="lpstr">
      <vt:lpstr>Tema di Office</vt:lpstr>
      <vt:lpstr>LINGUE E CULTURE A CONFRONTO</vt:lpstr>
      <vt:lpstr>I sinofoni: tipologia linguistica e caratteristiche morfosintattiche</vt:lpstr>
      <vt:lpstr>Punteggiatura</vt:lpstr>
      <vt:lpstr>fonetica</vt:lpstr>
      <vt:lpstr>problematiche principali per un sinofono</vt:lpstr>
      <vt:lpstr>Diapositiva 6</vt:lpstr>
      <vt:lpstr>Gli arabofoni: tipologia e morfosintassi</vt:lpstr>
      <vt:lpstr>Diapositiva 8</vt:lpstr>
      <vt:lpstr>Problematiche principali per un arabofono</vt:lpstr>
      <vt:lpstr>Ispanofoni: tipologia ed elementi morfosintattici</vt:lpstr>
      <vt:lpstr>Diapositiva 11</vt:lpstr>
      <vt:lpstr>lingue senza codifica scritta</vt:lpstr>
      <vt:lpstr>ELEMENTI ANTROPOLOGICI: LA SCUOLA IN ORIENTE </vt:lpstr>
      <vt:lpstr>Diapositiva 14</vt:lpstr>
      <vt:lpstr>Gli arabi e la scuola</vt:lpstr>
      <vt:lpstr>Diapositiva 16</vt:lpstr>
      <vt:lpstr>Diapositiva 17</vt:lpstr>
      <vt:lpstr>Ispanofoni e cultura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LINGUE E CULTURE A CONFRONTO</dc:title>
  <dc:creator>PcHome</dc:creator>
  <cp:lastModifiedBy>PackardBell</cp:lastModifiedBy>
  <cp:revision>14</cp:revision>
  <dcterms:created xsi:type="dcterms:W3CDTF">2015-03-04T11:48:39Z</dcterms:created>
  <dcterms:modified xsi:type="dcterms:W3CDTF">2015-03-04T16:46:16Z</dcterms:modified>
</cp:coreProperties>
</file>