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4742-9037-45CF-AD45-78EDBD7309AD}" type="datetimeFigureOut">
              <a:rPr lang="it-IT" smtClean="0"/>
              <a:pPr/>
              <a:t>11/03/2015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5661-E24E-4FE6-8426-CD152F1850C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scuola multiculturale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 3 figure fondamentali per l’integrazione degli studenti stranieri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VANTAGGI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L’alunno entra in classe quando ha raggiunto un livello che gli permette di seguire le lezioni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Le attività sono intensive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 corsi sono obbligatori</a:t>
            </a:r>
          </a:p>
          <a:p>
            <a:pPr>
              <a:buNone/>
            </a:pPr>
            <a:endParaRPr lang="it-IT" dirty="0"/>
          </a:p>
          <a:p>
            <a:r>
              <a:rPr lang="it-IT" dirty="0" smtClean="0"/>
              <a:t>SVANTAGGI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Gli alunni restano esclusi dal resto della classe e della scuola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L’esposizione alla lingua potrebbe essere minore se nella famiglia d’origine non si parla italiano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Difficile integrazione culturale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Modello italiano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L’alunno è inserito seconda l’età anagrafica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L’alunno frequenta nella classe in cui viene inserito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L’insegnamento della L2 avviene in concomitanze con le materie che richiedono maggior competenza linguistica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Frequenta le lezioni di arte, musica, ginnastica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Le ore dedicate all’italiano sono minori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Le attività mattutine sono spesso integrate da quelle pomeridiane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VANTAGGI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L’alunno ha un’esposizione maggiore alla lingua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L’alunno è inserito nel contesto classe</a:t>
            </a:r>
          </a:p>
          <a:p>
            <a:pPr>
              <a:buNone/>
            </a:pPr>
            <a:endParaRPr lang="it-IT" dirty="0"/>
          </a:p>
          <a:p>
            <a:r>
              <a:rPr lang="it-IT" dirty="0" smtClean="0"/>
              <a:t>SVANTAGGI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Le ore dedicate all’italiano sono minori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Nelle ore in classe lo studente diventa difficilmente gestibile dall’insegnante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lo studente nella maggior parte dei casi, se </a:t>
            </a:r>
            <a:r>
              <a:rPr lang="it-IT" dirty="0" err="1" smtClean="0"/>
              <a:t>neoarrivato</a:t>
            </a:r>
            <a:r>
              <a:rPr lang="it-IT" dirty="0" smtClean="0"/>
              <a:t>, perde l’anno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FACILITATORE LINGUISTICO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CHI E’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Un insegnante di italiano L2</a:t>
            </a:r>
          </a:p>
          <a:p>
            <a:r>
              <a:rPr lang="it-IT" dirty="0" smtClean="0"/>
              <a:t>COSA FA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Semplifica le lezioni di materie di studio (geografia, storia, scienze, </a:t>
            </a:r>
            <a:r>
              <a:rPr lang="it-IT" dirty="0" err="1" smtClean="0"/>
              <a:t>ecc…</a:t>
            </a:r>
            <a:r>
              <a:rPr lang="it-IT" dirty="0" smtClean="0"/>
              <a:t>)</a:t>
            </a:r>
          </a:p>
          <a:p>
            <a:r>
              <a:rPr lang="it-IT" dirty="0" smtClean="0"/>
              <a:t>COME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Attività di gruppo e individuali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Adozione di testi semplificati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Adozione di testi che fanno ampio uso di immagini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analisi del linguaggio (frequenza del lessico e grado di difficoltà) attraverso piattaforme specifiche (es. </a:t>
            </a:r>
            <a:r>
              <a:rPr lang="it-IT" dirty="0" err="1" smtClean="0"/>
              <a:t>Eulogoss</a:t>
            </a:r>
            <a:r>
              <a:rPr lang="it-IT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Adozione di un linguaggio semplificato</a:t>
            </a:r>
          </a:p>
          <a:p>
            <a:r>
              <a:rPr lang="it-IT" dirty="0" smtClean="0"/>
              <a:t>QUANDO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Lo studente ha acquisito un minimo livello di competenza comunicativa nella L2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IMPORTANTE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UNO STUDENTE STRANIERO PER ACQUISIRE LE COMPETENZE LINGUISTICHE ECOMUNICATIVE </a:t>
            </a:r>
            <a:r>
              <a:rPr lang="it-IT" dirty="0" err="1" smtClean="0"/>
              <a:t>DI</a:t>
            </a:r>
            <a:r>
              <a:rPr lang="it-IT" dirty="0" smtClean="0"/>
              <a:t> BASE (BICS) IMPIGA CIRCA 1-2 ANNI; PER IMPARARE ADUTILIZZARE LA L2 </a:t>
            </a:r>
            <a:r>
              <a:rPr lang="it-IT" smtClean="0"/>
              <a:t>COME LINGUA PER LO STUDIO (CALP) IMPIEGA TRA I 4 E I 5 ANNI!</a:t>
            </a: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Il mediatore linguistico culturale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CHI È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Madrelingua con elevata scolarizzazione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Livello minimo B2 in italiano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Italiano laureato in mediazione linguistico culturale con livello minimo B2 nella LS</a:t>
            </a:r>
          </a:p>
          <a:p>
            <a:r>
              <a:rPr lang="it-IT" dirty="0" smtClean="0"/>
              <a:t>COSA FA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Favorisce l’inserimento di alunni e famiglie </a:t>
            </a:r>
            <a:r>
              <a:rPr lang="it-IT" dirty="0" err="1" smtClean="0"/>
              <a:t>sraniere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578647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Si occupa di interpretariato in diversi contesti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Agevola il colloquio multiculturale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Interviene limitando o mediando in situazioni critiche o incidenti culturali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Agevola e stimola il colloquio multiculturale</a:t>
            </a:r>
          </a:p>
          <a:p>
            <a:r>
              <a:rPr lang="it-IT" dirty="0" smtClean="0"/>
              <a:t>COME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Attività mirate nelle scuole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Sportelli di accoglienza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Approcci lessicali alla lingua italiana 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QUANDO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In caso di studenti o famiglie </a:t>
            </a:r>
            <a:r>
              <a:rPr lang="it-IT" dirty="0" err="1" smtClean="0"/>
              <a:t>neoarrivate</a:t>
            </a: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In caso di incomprensioni tra scuola/famiglia o in caso di difficoltà di comunicazione.(collabora anche con altri enti come comuni o consultori)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È UNA FIGURA IMPORTANTISSIMA PER FAVORIRE L’INTEGRAZIONE E PER AVVICINARE LE FAMIGLIE STRANIERE ALLE FAMIGLIE ITALIANE E VICEVERSA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L’INSEGNANTE </a:t>
            </a:r>
            <a:r>
              <a:rPr lang="it-IT" dirty="0" err="1" smtClean="0"/>
              <a:t>DI</a:t>
            </a:r>
            <a:r>
              <a:rPr lang="it-IT" dirty="0" smtClean="0"/>
              <a:t> ITALIANO L2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CHI È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Madrelingua o straniero con livello minimo C1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Laureato con abilitazione all’insegnamento dell’italiano per stranieri (master o certificazioni)</a:t>
            </a:r>
          </a:p>
          <a:p>
            <a:r>
              <a:rPr lang="it-IT" dirty="0" smtClean="0"/>
              <a:t>COSA FA</a:t>
            </a:r>
          </a:p>
          <a:p>
            <a:r>
              <a:rPr lang="it-IT" dirty="0" smtClean="0"/>
              <a:t>Alfabetizza studenti stranieri adulti e bambini</a:t>
            </a:r>
          </a:p>
          <a:p>
            <a:r>
              <a:rPr lang="it-IT" dirty="0" smtClean="0"/>
              <a:t>Insegna la lingua italiana su diversi livelli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Somministra test di certificazione linguistica (</a:t>
            </a:r>
            <a:r>
              <a:rPr lang="it-IT" dirty="0" err="1" smtClean="0"/>
              <a:t>cils</a:t>
            </a:r>
            <a:r>
              <a:rPr lang="it-IT" dirty="0" smtClean="0"/>
              <a:t>, celi)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Fonde l’insegnamento della lingua con pillole di cultura</a:t>
            </a:r>
          </a:p>
          <a:p>
            <a:r>
              <a:rPr lang="it-IT" dirty="0" smtClean="0"/>
              <a:t>COME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Attraverso metodi di insegnamento diversi e spesso inusuali (giochi didattici, </a:t>
            </a:r>
            <a:r>
              <a:rPr lang="it-IT" dirty="0" err="1" smtClean="0"/>
              <a:t>glottodramma</a:t>
            </a:r>
            <a:r>
              <a:rPr lang="it-IT" dirty="0" smtClean="0"/>
              <a:t>, TPR, </a:t>
            </a:r>
            <a:r>
              <a:rPr lang="it-IT" dirty="0" err="1" smtClean="0"/>
              <a:t>suggestopedia</a:t>
            </a:r>
            <a:r>
              <a:rPr lang="it-IT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Attività individuali o di gruppo</a:t>
            </a:r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it-IT" dirty="0" smtClean="0"/>
              <a:t>QUANDO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Inserimenti di studenti stranieri a scuola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Quando è necessario potenziare la lingua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Sia per </a:t>
            </a:r>
            <a:r>
              <a:rPr lang="it-IT" dirty="0" err="1" smtClean="0"/>
              <a:t>neoarrivati</a:t>
            </a:r>
            <a:r>
              <a:rPr lang="it-IT" dirty="0" smtClean="0"/>
              <a:t> che non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NON ESISTE ANCORA UNA CLASSE </a:t>
            </a:r>
            <a:r>
              <a:rPr lang="it-IT" b="1" dirty="0" err="1" smtClean="0">
                <a:solidFill>
                  <a:srgbClr val="FF0000"/>
                </a:solidFill>
              </a:rPr>
              <a:t>DI</a:t>
            </a:r>
            <a:r>
              <a:rPr lang="it-IT" b="1" dirty="0" smtClean="0">
                <a:solidFill>
                  <a:srgbClr val="FF0000"/>
                </a:solidFill>
              </a:rPr>
              <a:t> CONCORSO PER QUESTA CATEGORIA DIDOCENTI, MA A BREVE NE È PREVISTA L’ISTITUZIONE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COME AVVERRANNO GLI INTEVENTI</a:t>
            </a:r>
            <a:br>
              <a:rPr lang="it-IT" dirty="0" smtClean="0"/>
            </a:br>
            <a:r>
              <a:rPr lang="it-IT" dirty="0" smtClean="0"/>
              <a:t>diversi modelli a 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Modello francese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Creazione di classe d’accoglienza divise per livello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Frequenza obbligatoria per almeno un anno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Inserimento nella classe al raggiungimento del livello minimo previsto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Materia d’insegnamento: lingua e cultura</a:t>
            </a:r>
          </a:p>
          <a:p>
            <a:pPr>
              <a:buFont typeface="Wingdings" pitchFamily="2" charset="2"/>
              <a:buChar char="ü"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571</Words>
  <Application>Microsoft Office PowerPoint</Application>
  <PresentationFormat>Presentazione su schermo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La scuola multiculturale</vt:lpstr>
      <vt:lpstr>IMPORTANTE</vt:lpstr>
      <vt:lpstr>Il mediatore linguistico culturale</vt:lpstr>
      <vt:lpstr>Diapositiva 4</vt:lpstr>
      <vt:lpstr>Diapositiva 5</vt:lpstr>
      <vt:lpstr>L’INSEGNANTE DI ITALIANO L2</vt:lpstr>
      <vt:lpstr>Diapositiva 7</vt:lpstr>
      <vt:lpstr>Diapositiva 8</vt:lpstr>
      <vt:lpstr>COME AVVERRANNO GLI INTEVENTI diversi modelli a confronto</vt:lpstr>
      <vt:lpstr>Diapositiva 10</vt:lpstr>
      <vt:lpstr>Diapositiva 11</vt:lpstr>
      <vt:lpstr>Diapositiva 12</vt:lpstr>
      <vt:lpstr>IL FACILITATORE LINGUISTICO</vt:lpstr>
    </vt:vector>
  </TitlesOfParts>
  <Company>EasyNote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scuola multiculturale</dc:title>
  <dc:creator>PackardBell</dc:creator>
  <cp:lastModifiedBy>PackardBell</cp:lastModifiedBy>
  <cp:revision>20</cp:revision>
  <dcterms:created xsi:type="dcterms:W3CDTF">2015-03-11T17:10:44Z</dcterms:created>
  <dcterms:modified xsi:type="dcterms:W3CDTF">2015-03-11T19:58:53Z</dcterms:modified>
</cp:coreProperties>
</file>