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B2C17FC-26E5-417F-B144-E247EB7ABA24}" type="datetimeFigureOut">
              <a:rPr lang="it-IT" smtClean="0"/>
              <a:t>22/04/2015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3966248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2C17FC-26E5-417F-B144-E247EB7ABA24}" type="datetimeFigureOut">
              <a:rPr lang="it-IT" smtClean="0"/>
              <a:t>22/04/2015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19332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2C17FC-26E5-417F-B144-E247EB7ABA24}" type="datetimeFigureOut">
              <a:rPr lang="it-IT" smtClean="0"/>
              <a:t>22/04/2015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34618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2C17FC-26E5-417F-B144-E247EB7ABA24}" type="datetimeFigureOut">
              <a:rPr lang="it-IT" smtClean="0"/>
              <a:t>22/04/2015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176481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B2C17FC-26E5-417F-B144-E247EB7ABA24}" type="datetimeFigureOut">
              <a:rPr lang="it-IT" smtClean="0"/>
              <a:t>22/04/2015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110832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B2C17FC-26E5-417F-B144-E247EB7ABA24}" type="datetimeFigureOut">
              <a:rPr lang="it-IT" smtClean="0"/>
              <a:t>22/04/2015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16357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B2C17FC-26E5-417F-B144-E247EB7ABA24}" type="datetimeFigureOut">
              <a:rPr lang="it-IT" smtClean="0"/>
              <a:t>22/04/2015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61183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B2C17FC-26E5-417F-B144-E247EB7ABA24}" type="datetimeFigureOut">
              <a:rPr lang="it-IT" smtClean="0"/>
              <a:t>22/04/2015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277786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B2C17FC-26E5-417F-B144-E247EB7ABA24}" type="datetimeFigureOut">
              <a:rPr lang="it-IT" smtClean="0"/>
              <a:t>22/04/2015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270174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2C17FC-26E5-417F-B144-E247EB7ABA24}" type="datetimeFigureOut">
              <a:rPr lang="it-IT" smtClean="0"/>
              <a:t>22/04/2015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100106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2C17FC-26E5-417F-B144-E247EB7ABA24}" type="datetimeFigureOut">
              <a:rPr lang="it-IT" smtClean="0"/>
              <a:t>22/04/2015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B76A090-AA1E-4B99-8656-628131C6FFE9}" type="slidenum">
              <a:rPr lang="it-IT" smtClean="0"/>
              <a:t>‹N›</a:t>
            </a:fld>
            <a:endParaRPr lang="it-IT"/>
          </a:p>
        </p:txBody>
      </p:sp>
    </p:spTree>
    <p:extLst>
      <p:ext uri="{BB962C8B-B14F-4D97-AF65-F5344CB8AC3E}">
        <p14:creationId xmlns:p14="http://schemas.microsoft.com/office/powerpoint/2010/main" val="364188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C17FC-26E5-417F-B144-E247EB7ABA24}" type="datetimeFigureOut">
              <a:rPr lang="it-IT" smtClean="0"/>
              <a:t>22/04/2015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6A090-AA1E-4B99-8656-628131C6FFE9}" type="slidenum">
              <a:rPr lang="it-IT" smtClean="0"/>
              <a:t>‹N›</a:t>
            </a:fld>
            <a:endParaRPr lang="it-IT"/>
          </a:p>
        </p:txBody>
      </p:sp>
    </p:spTree>
    <p:extLst>
      <p:ext uri="{BB962C8B-B14F-4D97-AF65-F5344CB8AC3E}">
        <p14:creationId xmlns:p14="http://schemas.microsoft.com/office/powerpoint/2010/main" val="980355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semplificazione del linguaggio</a:t>
            </a:r>
            <a:endParaRPr lang="it-IT" dirty="0"/>
          </a:p>
        </p:txBody>
      </p:sp>
      <p:sp>
        <p:nvSpPr>
          <p:cNvPr id="3" name="Sottotitolo 2"/>
          <p:cNvSpPr>
            <a:spLocks noGrp="1"/>
          </p:cNvSpPr>
          <p:nvPr>
            <p:ph type="subTitle" idx="1"/>
          </p:nvPr>
        </p:nvSpPr>
        <p:spPr/>
        <p:txBody>
          <a:bodyPr/>
          <a:lstStyle/>
          <a:p>
            <a:r>
              <a:rPr lang="it-IT" dirty="0" smtClean="0"/>
              <a:t>Un nuovo passo verso la facilitazione scolastica</a:t>
            </a:r>
            <a:endParaRPr lang="it-IT" dirty="0"/>
          </a:p>
        </p:txBody>
      </p:sp>
    </p:spTree>
    <p:extLst>
      <p:ext uri="{BB962C8B-B14F-4D97-AF65-F5344CB8AC3E}">
        <p14:creationId xmlns:p14="http://schemas.microsoft.com/office/powerpoint/2010/main" val="3140477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Semplificare il linguaggio scolastico: </a:t>
            </a:r>
            <a:r>
              <a:rPr lang="it-IT" dirty="0" err="1" smtClean="0"/>
              <a:t>eulogoss</a:t>
            </a:r>
            <a:endParaRPr lang="it-IT" dirty="0"/>
          </a:p>
        </p:txBody>
      </p:sp>
      <p:graphicFrame>
        <p:nvGraphicFramePr>
          <p:cNvPr id="37" name="Segnaposto contenuto 36"/>
          <p:cNvGraphicFramePr>
            <a:graphicFrameLocks noGrp="1"/>
          </p:cNvGraphicFramePr>
          <p:nvPr>
            <p:ph idx="1"/>
            <p:extLst>
              <p:ext uri="{D42A27DB-BD31-4B8C-83A1-F6EECF244321}">
                <p14:modId xmlns:p14="http://schemas.microsoft.com/office/powerpoint/2010/main" val="28112711"/>
              </p:ext>
            </p:extLst>
          </p:nvPr>
        </p:nvGraphicFramePr>
        <p:xfrm>
          <a:off x="976312" y="2354420"/>
          <a:ext cx="6548016" cy="3018795"/>
        </p:xfrm>
        <a:graphic>
          <a:graphicData uri="http://schemas.openxmlformats.org/drawingml/2006/table">
            <a:tbl>
              <a:tblPr/>
              <a:tblGrid>
                <a:gridCol w="3274008"/>
                <a:gridCol w="3274008"/>
              </a:tblGrid>
              <a:tr h="3018795">
                <a:tc>
                  <a:txBody>
                    <a:bodyPr/>
                    <a:lstStyle/>
                    <a:p>
                      <a:pPr algn="l" fontAlgn="t"/>
                      <a:r>
                        <a:rPr lang="it-IT" b="1" i="0" dirty="0">
                          <a:solidFill>
                            <a:srgbClr val="000000"/>
                          </a:solidFill>
                          <a:effectLst/>
                          <a:latin typeface="Verdana,Helvetica"/>
                        </a:rPr>
                        <a:t>Legenda per le frasi</a:t>
                      </a:r>
                      <a:r>
                        <a:rPr lang="it-IT" b="0" i="0" dirty="0">
                          <a:solidFill>
                            <a:srgbClr val="000000"/>
                          </a:solidFill>
                          <a:effectLst/>
                          <a:latin typeface="Verdana,Helvetica"/>
                        </a:rPr>
                        <a:t/>
                      </a:r>
                      <a:br>
                        <a:rPr lang="it-IT" b="0" i="0" dirty="0">
                          <a:solidFill>
                            <a:srgbClr val="000000"/>
                          </a:solidFill>
                          <a:effectLst/>
                          <a:latin typeface="Verdana,Helvetica"/>
                        </a:rPr>
                      </a:br>
                      <a:r>
                        <a:rPr lang="it-IT" b="0" i="0" dirty="0">
                          <a:solidFill>
                            <a:srgbClr val="000000"/>
                          </a:solidFill>
                          <a:effectLst/>
                          <a:latin typeface="Verdana,Helvetica"/>
                        </a:rPr>
                        <a:t>nelle quali ogni parola è confrontata con il </a:t>
                      </a:r>
                      <a:r>
                        <a:rPr lang="it-IT" b="0" i="0" dirty="0" err="1">
                          <a:solidFill>
                            <a:srgbClr val="000000"/>
                          </a:solidFill>
                          <a:effectLst/>
                          <a:latin typeface="Verdana,Helvetica"/>
                        </a:rPr>
                        <a:t>VdB</a:t>
                      </a:r>
                      <a:r>
                        <a:rPr lang="it-IT" b="0" i="0" dirty="0">
                          <a:solidFill>
                            <a:srgbClr val="000000"/>
                          </a:solidFill>
                          <a:effectLst/>
                          <a:latin typeface="Verdana,Helvetica"/>
                        </a:rPr>
                        <a:t/>
                      </a:r>
                      <a:br>
                        <a:rPr lang="it-IT" b="0" i="0" dirty="0">
                          <a:solidFill>
                            <a:srgbClr val="000000"/>
                          </a:solidFill>
                          <a:effectLst/>
                          <a:latin typeface="Verdana,Helvetica"/>
                        </a:rPr>
                      </a:br>
                      <a:r>
                        <a:rPr lang="it-IT" b="0" i="0" dirty="0">
                          <a:solidFill>
                            <a:srgbClr val="000000"/>
                          </a:solidFill>
                          <a:effectLst/>
                          <a:latin typeface="Verdana,Helvetica"/>
                        </a:rPr>
                        <a:t/>
                      </a:r>
                      <a:br>
                        <a:rPr lang="it-IT" b="0" i="0" dirty="0">
                          <a:solidFill>
                            <a:srgbClr val="000000"/>
                          </a:solidFill>
                          <a:effectLst/>
                          <a:latin typeface="Verdana,Helvetica"/>
                        </a:rPr>
                      </a:br>
                      <a:r>
                        <a:rPr lang="it-IT" b="0" i="0" dirty="0">
                          <a:solidFill>
                            <a:srgbClr val="000000"/>
                          </a:solidFill>
                          <a:effectLst/>
                          <a:latin typeface="Verdana,Helvetica"/>
                        </a:rPr>
                        <a:t>  </a:t>
                      </a:r>
                      <a:r>
                        <a:rPr lang="it-IT" b="1" i="0" dirty="0">
                          <a:solidFill>
                            <a:srgbClr val="000000"/>
                          </a:solidFill>
                          <a:effectLst/>
                          <a:latin typeface="Verdana,Helvetica"/>
                        </a:rPr>
                        <a:t>Grassetto</a:t>
                      </a:r>
                      <a:r>
                        <a:rPr lang="it-IT" b="0" i="0" dirty="0">
                          <a:solidFill>
                            <a:srgbClr val="000000"/>
                          </a:solidFill>
                          <a:effectLst/>
                          <a:latin typeface="Verdana,Helvetica"/>
                        </a:rPr>
                        <a:t>: </a:t>
                      </a:r>
                      <a:r>
                        <a:rPr lang="it-IT" b="1" i="0" dirty="0">
                          <a:solidFill>
                            <a:srgbClr val="000000"/>
                          </a:solidFill>
                          <a:effectLst/>
                          <a:latin typeface="Verdana,Helvetica"/>
                        </a:rPr>
                        <a:t>vocabolario fondamentale</a:t>
                      </a:r>
                      <a:r>
                        <a:rPr lang="it-IT" b="0" i="0" dirty="0">
                          <a:solidFill>
                            <a:srgbClr val="000000"/>
                          </a:solidFill>
                          <a:effectLst/>
                          <a:latin typeface="Verdana,Helvetica"/>
                        </a:rPr>
                        <a:t/>
                      </a:r>
                      <a:br>
                        <a:rPr lang="it-IT" b="0" i="0" dirty="0">
                          <a:solidFill>
                            <a:srgbClr val="000000"/>
                          </a:solidFill>
                          <a:effectLst/>
                          <a:latin typeface="Verdana,Helvetica"/>
                        </a:rPr>
                      </a:br>
                      <a:r>
                        <a:rPr lang="it-IT" b="0" i="0" dirty="0">
                          <a:solidFill>
                            <a:srgbClr val="000000"/>
                          </a:solidFill>
                          <a:effectLst/>
                          <a:latin typeface="Verdana,Helvetica"/>
                        </a:rPr>
                        <a:t>  Tondo: vocabolario di alto uso</a:t>
                      </a:r>
                      <a:br>
                        <a:rPr lang="it-IT" b="0" i="0" dirty="0">
                          <a:solidFill>
                            <a:srgbClr val="000000"/>
                          </a:solidFill>
                          <a:effectLst/>
                          <a:latin typeface="Verdana,Helvetica"/>
                        </a:rPr>
                      </a:br>
                      <a:r>
                        <a:rPr lang="it-IT" b="0" i="0" dirty="0">
                          <a:solidFill>
                            <a:srgbClr val="000000"/>
                          </a:solidFill>
                          <a:effectLst/>
                          <a:latin typeface="Verdana,Helvetica"/>
                        </a:rPr>
                        <a:t>  </a:t>
                      </a:r>
                      <a:r>
                        <a:rPr lang="it-IT" b="0" i="1" dirty="0">
                          <a:solidFill>
                            <a:srgbClr val="000000"/>
                          </a:solidFill>
                          <a:effectLst/>
                          <a:latin typeface="Verdana,Helvetica"/>
                        </a:rPr>
                        <a:t>Corsivo</a:t>
                      </a:r>
                      <a:r>
                        <a:rPr lang="it-IT" b="0" i="0" dirty="0">
                          <a:solidFill>
                            <a:srgbClr val="000000"/>
                          </a:solidFill>
                          <a:effectLst/>
                          <a:latin typeface="Verdana,Helvetica"/>
                        </a:rPr>
                        <a:t>: </a:t>
                      </a:r>
                      <a:r>
                        <a:rPr lang="it-IT" b="0" i="1" dirty="0">
                          <a:solidFill>
                            <a:srgbClr val="000000"/>
                          </a:solidFill>
                          <a:effectLst/>
                          <a:latin typeface="Verdana,Helvetica"/>
                        </a:rPr>
                        <a:t>vocabolario di alta disponibilità</a:t>
                      </a:r>
                      <a:r>
                        <a:rPr lang="it-IT" b="0" i="0" dirty="0">
                          <a:solidFill>
                            <a:srgbClr val="000000"/>
                          </a:solidFill>
                          <a:effectLst/>
                          <a:latin typeface="Verdana,Helvetica"/>
                        </a:rPr>
                        <a:t/>
                      </a:r>
                      <a:br>
                        <a:rPr lang="it-IT" b="0" i="0" dirty="0">
                          <a:solidFill>
                            <a:srgbClr val="000000"/>
                          </a:solidFill>
                          <a:effectLst/>
                          <a:latin typeface="Verdana,Helvetica"/>
                        </a:rPr>
                      </a:br>
                      <a:r>
                        <a:rPr lang="it-IT" b="0" i="0" dirty="0">
                          <a:solidFill>
                            <a:srgbClr val="000000"/>
                          </a:solidFill>
                          <a:effectLst/>
                          <a:latin typeface="Verdana,Helvetica"/>
                        </a:rPr>
                        <a:t>  </a:t>
                      </a:r>
                      <a:r>
                        <a:rPr lang="it-IT" b="0" i="0" dirty="0">
                          <a:solidFill>
                            <a:srgbClr val="000000"/>
                          </a:solidFill>
                          <a:effectLst/>
                          <a:latin typeface="times new roman"/>
                        </a:rPr>
                        <a:t>Carattere diverso e cornice</a:t>
                      </a:r>
                      <a:r>
                        <a:rPr lang="it-IT" b="0" i="0" dirty="0">
                          <a:solidFill>
                            <a:srgbClr val="000000"/>
                          </a:solidFill>
                          <a:effectLst/>
                          <a:latin typeface="Verdana,Helvetica"/>
                        </a:rPr>
                        <a:t>: non presente nel </a:t>
                      </a:r>
                      <a:r>
                        <a:rPr lang="it-IT" b="0" i="0" dirty="0" err="1">
                          <a:solidFill>
                            <a:srgbClr val="000000"/>
                          </a:solidFill>
                          <a:effectLst/>
                          <a:latin typeface="Verdana,Helvetica"/>
                        </a:rPr>
                        <a:t>VdB</a:t>
                      </a:r>
                      <a:endParaRPr lang="it-IT" b="0" i="0" dirty="0">
                        <a:solidFill>
                          <a:srgbClr val="000000"/>
                        </a:solidFill>
                        <a:effectLst/>
                        <a:latin typeface="verdana"/>
                      </a:endParaRPr>
                    </a:p>
                  </a:txBody>
                  <a:tcPr marL="0" marR="0" marT="0" marB="0">
                    <a:lnL>
                      <a:noFill/>
                    </a:lnL>
                    <a:lnR>
                      <a:noFill/>
                    </a:lnR>
                    <a:lnT>
                      <a:noFill/>
                    </a:lnT>
                    <a:lnB>
                      <a:noFill/>
                    </a:lnB>
                  </a:tcPr>
                </a:tc>
                <a:tc>
                  <a:txBody>
                    <a:bodyPr/>
                    <a:lstStyle/>
                    <a:p>
                      <a:pPr algn="l"/>
                      <a:r>
                        <a:rPr lang="it-IT" b="1" dirty="0">
                          <a:latin typeface="Verdana,Helvetica"/>
                        </a:rPr>
                        <a:t>Legenda per la leggibilità</a:t>
                      </a:r>
                      <a:r>
                        <a:rPr lang="it-IT" dirty="0">
                          <a:latin typeface="Verdana,Helvetica"/>
                        </a:rPr>
                        <a:t/>
                      </a:r>
                      <a:br>
                        <a:rPr lang="it-IT" dirty="0">
                          <a:latin typeface="Verdana,Helvetica"/>
                        </a:rPr>
                      </a:br>
                      <a:r>
                        <a:rPr lang="it-IT" dirty="0">
                          <a:latin typeface="Verdana,Helvetica"/>
                        </a:rPr>
                        <a:t>correlata al livello di scolarizzazione del lettore</a:t>
                      </a:r>
                      <a:br>
                        <a:rPr lang="it-IT" dirty="0">
                          <a:latin typeface="Verdana,Helvetica"/>
                        </a:rPr>
                      </a:br>
                      <a:r>
                        <a:rPr lang="it-IT" dirty="0">
                          <a:latin typeface="Verdana,Helvetica"/>
                        </a:rPr>
                        <a:t/>
                      </a:r>
                      <a:br>
                        <a:rPr lang="it-IT" dirty="0">
                          <a:latin typeface="Verdana,Helvetica"/>
                        </a:rPr>
                      </a:br>
                      <a:r>
                        <a:rPr lang="it-IT" dirty="0">
                          <a:latin typeface="Courier"/>
                        </a:rPr>
                        <a:t>  ----</a:t>
                      </a:r>
                      <a:r>
                        <a:rPr lang="it-IT" dirty="0">
                          <a:latin typeface="Verdana,Helvetica"/>
                        </a:rPr>
                        <a:t>   quasi incomprensibile</a:t>
                      </a:r>
                      <a:br>
                        <a:rPr lang="it-IT" dirty="0">
                          <a:latin typeface="Verdana,Helvetica"/>
                        </a:rPr>
                      </a:br>
                      <a:r>
                        <a:rPr lang="it-IT" dirty="0">
                          <a:latin typeface="Courier"/>
                        </a:rPr>
                        <a:t>  +---</a:t>
                      </a:r>
                      <a:r>
                        <a:rPr lang="it-IT" dirty="0">
                          <a:latin typeface="Verdana,Helvetica"/>
                        </a:rPr>
                        <a:t>   molto difficile</a:t>
                      </a:r>
                      <a:br>
                        <a:rPr lang="it-IT" dirty="0">
                          <a:latin typeface="Verdana,Helvetica"/>
                        </a:rPr>
                      </a:br>
                      <a:r>
                        <a:rPr lang="it-IT" dirty="0">
                          <a:latin typeface="Courier"/>
                        </a:rPr>
                        <a:t>  ++--</a:t>
                      </a:r>
                      <a:r>
                        <a:rPr lang="it-IT" dirty="0">
                          <a:latin typeface="Verdana,Helvetica"/>
                        </a:rPr>
                        <a:t>   difficile</a:t>
                      </a:r>
                      <a:br>
                        <a:rPr lang="it-IT" dirty="0">
                          <a:latin typeface="Verdana,Helvetica"/>
                        </a:rPr>
                      </a:br>
                      <a:r>
                        <a:rPr lang="it-IT" dirty="0">
                          <a:latin typeface="Courier"/>
                        </a:rPr>
                        <a:t>  +++-</a:t>
                      </a:r>
                      <a:r>
                        <a:rPr lang="it-IT" dirty="0">
                          <a:latin typeface="Verdana,Helvetica"/>
                        </a:rPr>
                        <a:t>   facile</a:t>
                      </a:r>
                      <a:br>
                        <a:rPr lang="it-IT" dirty="0">
                          <a:latin typeface="Verdana,Helvetica"/>
                        </a:rPr>
                      </a:br>
                      <a:r>
                        <a:rPr lang="it-IT" dirty="0">
                          <a:latin typeface="Courier"/>
                        </a:rPr>
                        <a:t>  ++++</a:t>
                      </a:r>
                      <a:r>
                        <a:rPr lang="it-IT" dirty="0">
                          <a:latin typeface="Verdana,Helvetica"/>
                        </a:rPr>
                        <a:t>   molto facile</a:t>
                      </a:r>
                      <a:endParaRPr lang="it-IT" dirty="0"/>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2693777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018"/>
          </a:xfrm>
        </p:spPr>
        <p:txBody>
          <a:bodyPr>
            <a:normAutofit fontScale="90000"/>
          </a:bodyPr>
          <a:lstStyle/>
          <a:p>
            <a:endParaRPr lang="it-IT"/>
          </a:p>
        </p:txBody>
      </p:sp>
      <p:graphicFrame>
        <p:nvGraphicFramePr>
          <p:cNvPr id="16" name="Segnaposto contenuto 15"/>
          <p:cNvGraphicFramePr>
            <a:graphicFrameLocks noGrp="1"/>
          </p:cNvGraphicFramePr>
          <p:nvPr>
            <p:ph idx="1"/>
            <p:extLst>
              <p:ext uri="{D42A27DB-BD31-4B8C-83A1-F6EECF244321}">
                <p14:modId xmlns:p14="http://schemas.microsoft.com/office/powerpoint/2010/main" val="2579134316"/>
              </p:ext>
            </p:extLst>
          </p:nvPr>
        </p:nvGraphicFramePr>
        <p:xfrm>
          <a:off x="323528" y="548680"/>
          <a:ext cx="8640959" cy="838582"/>
        </p:xfrm>
        <a:graphic>
          <a:graphicData uri="http://schemas.openxmlformats.org/drawingml/2006/table">
            <a:tbl>
              <a:tblPr/>
              <a:tblGrid>
                <a:gridCol w="8163557"/>
                <a:gridCol w="477402"/>
              </a:tblGrid>
              <a:tr h="838582">
                <a:tc>
                  <a:txBody>
                    <a:bodyPr/>
                    <a:lstStyle/>
                    <a:p>
                      <a:pPr algn="l" fontAlgn="t"/>
                      <a:r>
                        <a:rPr lang="it-IT" b="1" i="0" dirty="0">
                          <a:solidFill>
                            <a:srgbClr val="000000"/>
                          </a:solidFill>
                          <a:effectLst/>
                          <a:latin typeface="verdana"/>
                        </a:rPr>
                        <a:t>Gli</a:t>
                      </a:r>
                      <a:r>
                        <a:rPr lang="it-IT" b="0" i="0" dirty="0">
                          <a:solidFill>
                            <a:srgbClr val="000000"/>
                          </a:solidFill>
                          <a:effectLst/>
                          <a:latin typeface="verdana"/>
                        </a:rPr>
                        <a:t> </a:t>
                      </a:r>
                      <a:r>
                        <a:rPr lang="it-IT" b="0" i="1" dirty="0">
                          <a:solidFill>
                            <a:srgbClr val="000000"/>
                          </a:solidFill>
                          <a:effectLst/>
                          <a:latin typeface="verdana"/>
                        </a:rPr>
                        <a:t>Egiziani</a:t>
                      </a:r>
                      <a:r>
                        <a:rPr lang="it-IT" b="0" i="0" dirty="0">
                          <a:solidFill>
                            <a:srgbClr val="000000"/>
                          </a:solidFill>
                          <a:effectLst/>
                          <a:latin typeface="verdana"/>
                        </a:rPr>
                        <a:t> </a:t>
                      </a:r>
                      <a:r>
                        <a:rPr lang="it-IT" b="1" i="0" dirty="0">
                          <a:solidFill>
                            <a:srgbClr val="000000"/>
                          </a:solidFill>
                          <a:effectLst/>
                          <a:latin typeface="verdana"/>
                        </a:rPr>
                        <a:t>credono</a:t>
                      </a:r>
                      <a:r>
                        <a:rPr lang="it-IT" b="0" i="0" dirty="0">
                          <a:solidFill>
                            <a:srgbClr val="000000"/>
                          </a:solidFill>
                          <a:effectLst/>
                          <a:latin typeface="verdana"/>
                        </a:rPr>
                        <a:t> </a:t>
                      </a:r>
                      <a:r>
                        <a:rPr lang="it-IT" b="1" i="0" dirty="0">
                          <a:solidFill>
                            <a:srgbClr val="000000"/>
                          </a:solidFill>
                          <a:effectLst/>
                          <a:latin typeface="verdana"/>
                        </a:rPr>
                        <a:t>che</a:t>
                      </a:r>
                      <a:r>
                        <a:rPr lang="it-IT" b="0" i="0" dirty="0">
                          <a:solidFill>
                            <a:srgbClr val="000000"/>
                          </a:solidFill>
                          <a:effectLst/>
                          <a:latin typeface="verdana"/>
                        </a:rPr>
                        <a:t> </a:t>
                      </a:r>
                      <a:r>
                        <a:rPr lang="it-IT" b="1" i="0" dirty="0">
                          <a:solidFill>
                            <a:srgbClr val="000000"/>
                          </a:solidFill>
                          <a:effectLst/>
                          <a:latin typeface="verdana"/>
                        </a:rPr>
                        <a:t>una</a:t>
                      </a:r>
                      <a:r>
                        <a:rPr lang="it-IT" b="0" i="0" dirty="0">
                          <a:solidFill>
                            <a:srgbClr val="000000"/>
                          </a:solidFill>
                          <a:effectLst/>
                          <a:latin typeface="verdana"/>
                        </a:rPr>
                        <a:t> </a:t>
                      </a:r>
                      <a:r>
                        <a:rPr lang="it-IT" b="1" i="0" dirty="0">
                          <a:solidFill>
                            <a:srgbClr val="000000"/>
                          </a:solidFill>
                          <a:effectLst/>
                          <a:latin typeface="verdana"/>
                        </a:rPr>
                        <a:t>persona</a:t>
                      </a:r>
                      <a:r>
                        <a:rPr lang="it-IT" b="0" i="0" dirty="0">
                          <a:solidFill>
                            <a:srgbClr val="000000"/>
                          </a:solidFill>
                          <a:effectLst/>
                          <a:latin typeface="verdana"/>
                        </a:rPr>
                        <a:t> </a:t>
                      </a:r>
                      <a:r>
                        <a:rPr lang="it-IT" b="1" i="0" dirty="0">
                          <a:solidFill>
                            <a:srgbClr val="000000"/>
                          </a:solidFill>
                          <a:effectLst/>
                          <a:latin typeface="verdana"/>
                        </a:rPr>
                        <a:t>continua</a:t>
                      </a:r>
                      <a:r>
                        <a:rPr lang="it-IT" b="0" i="0" dirty="0">
                          <a:solidFill>
                            <a:srgbClr val="000000"/>
                          </a:solidFill>
                          <a:effectLst/>
                          <a:latin typeface="verdana"/>
                        </a:rPr>
                        <a:t> </a:t>
                      </a:r>
                      <a:r>
                        <a:rPr lang="it-IT" b="1" i="0" dirty="0">
                          <a:solidFill>
                            <a:srgbClr val="000000"/>
                          </a:solidFill>
                          <a:effectLst/>
                          <a:latin typeface="verdana"/>
                        </a:rPr>
                        <a:t>a</a:t>
                      </a:r>
                      <a:r>
                        <a:rPr lang="it-IT" b="0" i="0" dirty="0">
                          <a:solidFill>
                            <a:srgbClr val="000000"/>
                          </a:solidFill>
                          <a:effectLst/>
                          <a:latin typeface="verdana"/>
                        </a:rPr>
                        <a:t> </a:t>
                      </a:r>
                      <a:r>
                        <a:rPr lang="it-IT" b="1" i="0" dirty="0">
                          <a:solidFill>
                            <a:srgbClr val="000000"/>
                          </a:solidFill>
                          <a:effectLst/>
                          <a:latin typeface="verdana"/>
                        </a:rPr>
                        <a:t>vivere</a:t>
                      </a:r>
                      <a:r>
                        <a:rPr lang="it-IT" b="0" i="0" dirty="0">
                          <a:solidFill>
                            <a:srgbClr val="000000"/>
                          </a:solidFill>
                          <a:effectLst/>
                          <a:latin typeface="verdana"/>
                        </a:rPr>
                        <a:t> </a:t>
                      </a:r>
                      <a:r>
                        <a:rPr lang="it-IT" b="1" i="0" dirty="0">
                          <a:solidFill>
                            <a:srgbClr val="000000"/>
                          </a:solidFill>
                          <a:effectLst/>
                          <a:latin typeface="verdana"/>
                        </a:rPr>
                        <a:t>dopo</a:t>
                      </a:r>
                      <a:r>
                        <a:rPr lang="it-IT" b="0" i="0" dirty="0">
                          <a:solidFill>
                            <a:srgbClr val="000000"/>
                          </a:solidFill>
                          <a:effectLst/>
                          <a:latin typeface="verdana"/>
                        </a:rPr>
                        <a:t> </a:t>
                      </a:r>
                      <a:r>
                        <a:rPr lang="it-IT" b="1" i="0" dirty="0">
                          <a:solidFill>
                            <a:srgbClr val="000000"/>
                          </a:solidFill>
                          <a:effectLst/>
                          <a:latin typeface="verdana"/>
                        </a:rPr>
                        <a:t>la</a:t>
                      </a:r>
                      <a:r>
                        <a:rPr lang="it-IT" b="0" i="0" dirty="0">
                          <a:solidFill>
                            <a:srgbClr val="000000"/>
                          </a:solidFill>
                          <a:effectLst/>
                          <a:latin typeface="verdana"/>
                        </a:rPr>
                        <a:t> </a:t>
                      </a:r>
                      <a:r>
                        <a:rPr lang="it-IT" b="1" i="0" dirty="0">
                          <a:solidFill>
                            <a:srgbClr val="000000"/>
                          </a:solidFill>
                          <a:effectLst/>
                          <a:latin typeface="verdana"/>
                        </a:rPr>
                        <a:t>morte</a:t>
                      </a:r>
                      <a:r>
                        <a:rPr lang="it-IT" b="0" i="0" dirty="0">
                          <a:solidFill>
                            <a:srgbClr val="000000"/>
                          </a:solidFill>
                          <a:effectLst/>
                          <a:latin typeface="verdana"/>
                        </a:rPr>
                        <a:t> </a:t>
                      </a:r>
                      <a:r>
                        <a:rPr lang="it-IT" b="1" i="0" dirty="0">
                          <a:solidFill>
                            <a:srgbClr val="000000"/>
                          </a:solidFill>
                          <a:effectLst/>
                          <a:latin typeface="verdana"/>
                        </a:rPr>
                        <a:t>solo</a:t>
                      </a:r>
                      <a:r>
                        <a:rPr lang="it-IT" b="0" i="0" dirty="0">
                          <a:solidFill>
                            <a:srgbClr val="000000"/>
                          </a:solidFill>
                          <a:effectLst/>
                          <a:latin typeface="verdana"/>
                        </a:rPr>
                        <a:t> </a:t>
                      </a:r>
                      <a:r>
                        <a:rPr lang="it-IT" b="1" i="0" dirty="0">
                          <a:solidFill>
                            <a:srgbClr val="000000"/>
                          </a:solidFill>
                          <a:effectLst/>
                          <a:latin typeface="verdana"/>
                        </a:rPr>
                        <a:t>se</a:t>
                      </a:r>
                      <a:r>
                        <a:rPr lang="it-IT" b="0" i="0" dirty="0">
                          <a:solidFill>
                            <a:srgbClr val="000000"/>
                          </a:solidFill>
                          <a:effectLst/>
                          <a:latin typeface="verdana"/>
                        </a:rPr>
                        <a:t> </a:t>
                      </a:r>
                      <a:r>
                        <a:rPr lang="it-IT" b="1" i="0" dirty="0">
                          <a:solidFill>
                            <a:srgbClr val="000000"/>
                          </a:solidFill>
                          <a:effectLst/>
                          <a:latin typeface="verdana"/>
                        </a:rPr>
                        <a:t>il</a:t>
                      </a:r>
                      <a:r>
                        <a:rPr lang="it-IT" b="0" i="0" dirty="0">
                          <a:solidFill>
                            <a:srgbClr val="000000"/>
                          </a:solidFill>
                          <a:effectLst/>
                          <a:latin typeface="verdana"/>
                        </a:rPr>
                        <a:t> </a:t>
                      </a:r>
                      <a:r>
                        <a:rPr lang="it-IT" b="1" i="0" dirty="0">
                          <a:solidFill>
                            <a:srgbClr val="000000"/>
                          </a:solidFill>
                          <a:effectLst/>
                          <a:latin typeface="verdana"/>
                        </a:rPr>
                        <a:t>corpo</a:t>
                      </a:r>
                      <a:r>
                        <a:rPr lang="it-IT" b="0" i="0" dirty="0">
                          <a:solidFill>
                            <a:srgbClr val="000000"/>
                          </a:solidFill>
                          <a:effectLst/>
                          <a:latin typeface="verdana"/>
                        </a:rPr>
                        <a:t> </a:t>
                      </a:r>
                      <a:r>
                        <a:rPr lang="it-IT" b="1" i="0" dirty="0">
                          <a:solidFill>
                            <a:srgbClr val="000000"/>
                          </a:solidFill>
                          <a:effectLst/>
                          <a:latin typeface="verdana"/>
                        </a:rPr>
                        <a:t>è</a:t>
                      </a:r>
                      <a:r>
                        <a:rPr lang="it-IT" b="0" i="0" dirty="0">
                          <a:solidFill>
                            <a:srgbClr val="000000"/>
                          </a:solidFill>
                          <a:effectLst/>
                          <a:latin typeface="verdana"/>
                        </a:rPr>
                        <a:t> </a:t>
                      </a:r>
                      <a:r>
                        <a:rPr lang="it-IT" b="1" i="0" dirty="0">
                          <a:solidFill>
                            <a:srgbClr val="000000"/>
                          </a:solidFill>
                          <a:effectLst/>
                          <a:latin typeface="verdana"/>
                        </a:rPr>
                        <a:t>tenuto</a:t>
                      </a:r>
                      <a:r>
                        <a:rPr lang="it-IT" b="0" i="0" dirty="0">
                          <a:solidFill>
                            <a:srgbClr val="000000"/>
                          </a:solidFill>
                          <a:effectLst/>
                          <a:latin typeface="verdana"/>
                        </a:rPr>
                        <a:t> </a:t>
                      </a:r>
                      <a:r>
                        <a:rPr lang="it-IT" b="1" i="0" dirty="0">
                          <a:solidFill>
                            <a:srgbClr val="000000"/>
                          </a:solidFill>
                          <a:effectLst/>
                          <a:latin typeface="verdana"/>
                        </a:rPr>
                        <a:t>bene</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62</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17" name="Tabella 16"/>
          <p:cNvGraphicFramePr>
            <a:graphicFrameLocks noGrp="1"/>
          </p:cNvGraphicFramePr>
          <p:nvPr>
            <p:extLst>
              <p:ext uri="{D42A27DB-BD31-4B8C-83A1-F6EECF244321}">
                <p14:modId xmlns:p14="http://schemas.microsoft.com/office/powerpoint/2010/main" val="172423989"/>
              </p:ext>
            </p:extLst>
          </p:nvPr>
        </p:nvGraphicFramePr>
        <p:xfrm>
          <a:off x="323528" y="1556792"/>
          <a:ext cx="8640960" cy="590550"/>
        </p:xfrm>
        <a:graphic>
          <a:graphicData uri="http://schemas.openxmlformats.org/drawingml/2006/table">
            <a:tbl>
              <a:tblPr/>
              <a:tblGrid>
                <a:gridCol w="8163558"/>
                <a:gridCol w="477402"/>
              </a:tblGrid>
              <a:tr h="0">
                <a:tc>
                  <a:txBody>
                    <a:bodyPr/>
                    <a:lstStyle/>
                    <a:p>
                      <a:pPr algn="l" fontAlgn="t"/>
                      <a:r>
                        <a:rPr lang="it-IT" b="1" i="0" dirty="0">
                          <a:solidFill>
                            <a:srgbClr val="000000"/>
                          </a:solidFill>
                          <a:effectLst/>
                          <a:latin typeface="verdana"/>
                        </a:rPr>
                        <a:t>Per</a:t>
                      </a:r>
                      <a:r>
                        <a:rPr lang="it-IT" b="0" i="0" dirty="0">
                          <a:solidFill>
                            <a:srgbClr val="000000"/>
                          </a:solidFill>
                          <a:effectLst/>
                          <a:latin typeface="verdana"/>
                        </a:rPr>
                        <a:t> </a:t>
                      </a:r>
                      <a:r>
                        <a:rPr lang="it-IT" b="1" i="0" dirty="0">
                          <a:solidFill>
                            <a:srgbClr val="000000"/>
                          </a:solidFill>
                          <a:effectLst/>
                          <a:latin typeface="verdana"/>
                        </a:rPr>
                        <a:t>questo</a:t>
                      </a:r>
                      <a:r>
                        <a:rPr lang="it-IT" b="0" i="0" dirty="0">
                          <a:solidFill>
                            <a:srgbClr val="000000"/>
                          </a:solidFill>
                          <a:effectLst/>
                          <a:latin typeface="verdana"/>
                        </a:rPr>
                        <a:t> </a:t>
                      </a:r>
                      <a:r>
                        <a:rPr lang="it-IT" b="1" i="0" dirty="0">
                          <a:solidFill>
                            <a:srgbClr val="000000"/>
                          </a:solidFill>
                          <a:effectLst/>
                          <a:latin typeface="verdana"/>
                        </a:rPr>
                        <a:t>imparano</a:t>
                      </a:r>
                      <a:r>
                        <a:rPr lang="it-IT" b="0" i="0" dirty="0">
                          <a:solidFill>
                            <a:srgbClr val="000000"/>
                          </a:solidFill>
                          <a:effectLst/>
                          <a:latin typeface="verdana"/>
                        </a:rPr>
                        <a:t> </a:t>
                      </a:r>
                      <a:r>
                        <a:rPr lang="it-IT" b="1" i="0" dirty="0">
                          <a:solidFill>
                            <a:srgbClr val="000000"/>
                          </a:solidFill>
                          <a:effectLst/>
                          <a:latin typeface="verdana"/>
                        </a:rPr>
                        <a:t>a</a:t>
                      </a:r>
                      <a:r>
                        <a:rPr lang="it-IT" b="0" i="0" dirty="0">
                          <a:solidFill>
                            <a:srgbClr val="000000"/>
                          </a:solidFill>
                          <a:effectLst/>
                          <a:latin typeface="verdana"/>
                        </a:rPr>
                        <a:t> </a:t>
                      </a:r>
                      <a:r>
                        <a:rPr lang="it-IT" b="1" i="0" dirty="0">
                          <a:solidFill>
                            <a:srgbClr val="000000"/>
                          </a:solidFill>
                          <a:effectLst/>
                          <a:latin typeface="verdana"/>
                        </a:rPr>
                        <a:t>conservare</a:t>
                      </a:r>
                      <a:r>
                        <a:rPr lang="it-IT" b="0" i="0" dirty="0">
                          <a:solidFill>
                            <a:srgbClr val="000000"/>
                          </a:solidFill>
                          <a:effectLst/>
                          <a:latin typeface="verdana"/>
                        </a:rPr>
                        <a:t> </a:t>
                      </a:r>
                      <a:r>
                        <a:rPr lang="it-IT" b="1" i="0" dirty="0">
                          <a:solidFill>
                            <a:srgbClr val="000000"/>
                          </a:solidFill>
                          <a:effectLst/>
                          <a:latin typeface="verdana"/>
                        </a:rPr>
                        <a:t>il</a:t>
                      </a:r>
                      <a:r>
                        <a:rPr lang="it-IT" b="0" i="0" dirty="0">
                          <a:solidFill>
                            <a:srgbClr val="000000"/>
                          </a:solidFill>
                          <a:effectLst/>
                          <a:latin typeface="verdana"/>
                        </a:rPr>
                        <a:t> </a:t>
                      </a:r>
                      <a:r>
                        <a:rPr lang="it-IT" b="1" i="0" dirty="0">
                          <a:solidFill>
                            <a:srgbClr val="000000"/>
                          </a:solidFill>
                          <a:effectLst/>
                          <a:latin typeface="verdana"/>
                        </a:rPr>
                        <a:t>corpo</a:t>
                      </a:r>
                      <a:r>
                        <a:rPr lang="it-IT" b="0" i="0" dirty="0">
                          <a:solidFill>
                            <a:srgbClr val="000000"/>
                          </a:solidFill>
                          <a:effectLst/>
                          <a:latin typeface="verdana"/>
                        </a:rPr>
                        <a:t> </a:t>
                      </a:r>
                      <a:r>
                        <a:rPr lang="it-IT" b="1" i="0" dirty="0">
                          <a:solidFill>
                            <a:srgbClr val="000000"/>
                          </a:solidFill>
                          <a:effectLst/>
                          <a:latin typeface="verdana"/>
                        </a:rPr>
                        <a:t>dei</a:t>
                      </a:r>
                      <a:r>
                        <a:rPr lang="it-IT" b="0" i="0" dirty="0">
                          <a:solidFill>
                            <a:srgbClr val="000000"/>
                          </a:solidFill>
                          <a:effectLst/>
                          <a:latin typeface="verdana"/>
                        </a:rPr>
                        <a:t> </a:t>
                      </a:r>
                      <a:r>
                        <a:rPr lang="it-IT" b="0" i="0" dirty="0">
                          <a:solidFill>
                            <a:srgbClr val="000000"/>
                          </a:solidFill>
                          <a:effectLst/>
                          <a:latin typeface="times new roman"/>
                        </a:rPr>
                        <a:t>faraoni</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72</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18" name="Rectangle 2"/>
          <p:cNvSpPr>
            <a:spLocks noChangeArrowheads="1"/>
          </p:cNvSpPr>
          <p:nvPr/>
        </p:nvSpPr>
        <p:spPr bwMode="auto">
          <a:xfrm>
            <a:off x="976313" y="340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Tabella 18"/>
          <p:cNvGraphicFramePr>
            <a:graphicFrameLocks noGrp="1"/>
          </p:cNvGraphicFramePr>
          <p:nvPr>
            <p:extLst>
              <p:ext uri="{D42A27DB-BD31-4B8C-83A1-F6EECF244321}">
                <p14:modId xmlns:p14="http://schemas.microsoft.com/office/powerpoint/2010/main" val="1684367755"/>
              </p:ext>
            </p:extLst>
          </p:nvPr>
        </p:nvGraphicFramePr>
        <p:xfrm>
          <a:off x="323528" y="2708920"/>
          <a:ext cx="8712968" cy="590550"/>
        </p:xfrm>
        <a:graphic>
          <a:graphicData uri="http://schemas.openxmlformats.org/drawingml/2006/table">
            <a:tbl>
              <a:tblPr/>
              <a:tblGrid>
                <a:gridCol w="8231588"/>
                <a:gridCol w="481380"/>
              </a:tblGrid>
              <a:tr h="0">
                <a:tc>
                  <a:txBody>
                    <a:bodyPr/>
                    <a:lstStyle/>
                    <a:p>
                      <a:pPr algn="l" fontAlgn="t"/>
                      <a:r>
                        <a:rPr lang="it-IT" b="1" i="0" dirty="0">
                          <a:solidFill>
                            <a:srgbClr val="000000"/>
                          </a:solidFill>
                          <a:effectLst/>
                          <a:latin typeface="verdana"/>
                        </a:rPr>
                        <a:t>Per</a:t>
                      </a:r>
                      <a:r>
                        <a:rPr lang="it-IT" b="0" i="0" dirty="0">
                          <a:solidFill>
                            <a:srgbClr val="000000"/>
                          </a:solidFill>
                          <a:effectLst/>
                          <a:latin typeface="verdana"/>
                        </a:rPr>
                        <a:t> </a:t>
                      </a:r>
                      <a:r>
                        <a:rPr lang="it-IT" b="1" i="0" dirty="0">
                          <a:solidFill>
                            <a:srgbClr val="000000"/>
                          </a:solidFill>
                          <a:effectLst/>
                          <a:latin typeface="verdana"/>
                        </a:rPr>
                        <a:t>conservare</a:t>
                      </a:r>
                      <a:r>
                        <a:rPr lang="it-IT" b="0" i="0" dirty="0">
                          <a:solidFill>
                            <a:srgbClr val="000000"/>
                          </a:solidFill>
                          <a:effectLst/>
                          <a:latin typeface="verdana"/>
                        </a:rPr>
                        <a:t> </a:t>
                      </a:r>
                      <a:r>
                        <a:rPr lang="it-IT" b="1" i="0" dirty="0">
                          <a:solidFill>
                            <a:srgbClr val="000000"/>
                          </a:solidFill>
                          <a:effectLst/>
                          <a:latin typeface="verdana"/>
                        </a:rPr>
                        <a:t>il</a:t>
                      </a:r>
                      <a:r>
                        <a:rPr lang="it-IT" b="0" i="0" dirty="0">
                          <a:solidFill>
                            <a:srgbClr val="000000"/>
                          </a:solidFill>
                          <a:effectLst/>
                          <a:latin typeface="verdana"/>
                        </a:rPr>
                        <a:t> </a:t>
                      </a:r>
                      <a:r>
                        <a:rPr lang="it-IT" b="1" i="0" dirty="0">
                          <a:solidFill>
                            <a:srgbClr val="000000"/>
                          </a:solidFill>
                          <a:effectLst/>
                          <a:latin typeface="verdana"/>
                        </a:rPr>
                        <a:t>corpo</a:t>
                      </a:r>
                      <a:r>
                        <a:rPr lang="it-IT" b="0" i="0" dirty="0">
                          <a:solidFill>
                            <a:srgbClr val="000000"/>
                          </a:solidFill>
                          <a:effectLst/>
                          <a:latin typeface="verdana"/>
                        </a:rPr>
                        <a:t> </a:t>
                      </a:r>
                      <a:r>
                        <a:rPr lang="it-IT" b="1" i="0" dirty="0">
                          <a:solidFill>
                            <a:srgbClr val="000000"/>
                          </a:solidFill>
                          <a:effectLst/>
                          <a:latin typeface="verdana"/>
                        </a:rPr>
                        <a:t>bisogna</a:t>
                      </a:r>
                      <a:r>
                        <a:rPr lang="it-IT" b="0" i="0" dirty="0">
                          <a:solidFill>
                            <a:srgbClr val="000000"/>
                          </a:solidFill>
                          <a:effectLst/>
                          <a:latin typeface="verdana"/>
                        </a:rPr>
                        <a:t> </a:t>
                      </a:r>
                      <a:r>
                        <a:rPr lang="it-IT" b="0" i="0" dirty="0">
                          <a:solidFill>
                            <a:srgbClr val="000000"/>
                          </a:solidFill>
                          <a:effectLst/>
                          <a:latin typeface="times new roman"/>
                        </a:rPr>
                        <a:t>imbalsamarlo</a:t>
                      </a:r>
                      <a:r>
                        <a:rPr lang="it-IT" b="0" i="0" dirty="0">
                          <a:solidFill>
                            <a:srgbClr val="000000"/>
                          </a:solidFill>
                          <a:effectLst/>
                          <a:latin typeface="verdana"/>
                        </a:rPr>
                        <a:t> </a:t>
                      </a:r>
                      <a:r>
                        <a:rPr lang="it-IT" b="1" i="0" dirty="0">
                          <a:solidFill>
                            <a:srgbClr val="000000"/>
                          </a:solidFill>
                          <a:effectLst/>
                          <a:latin typeface="verdana"/>
                        </a:rPr>
                        <a:t>e</a:t>
                      </a:r>
                      <a:r>
                        <a:rPr lang="it-IT" b="0" i="0" dirty="0">
                          <a:solidFill>
                            <a:srgbClr val="000000"/>
                          </a:solidFill>
                          <a:effectLst/>
                          <a:latin typeface="verdana"/>
                        </a:rPr>
                        <a:t> </a:t>
                      </a:r>
                      <a:r>
                        <a:rPr lang="it-IT" b="0" i="0" dirty="0">
                          <a:solidFill>
                            <a:srgbClr val="000000"/>
                          </a:solidFill>
                          <a:effectLst/>
                          <a:latin typeface="times new roman"/>
                        </a:rPr>
                        <a:t>mummificarlo</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62</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20" name="Tabella 19"/>
          <p:cNvGraphicFramePr>
            <a:graphicFrameLocks noGrp="1"/>
          </p:cNvGraphicFramePr>
          <p:nvPr>
            <p:extLst>
              <p:ext uri="{D42A27DB-BD31-4B8C-83A1-F6EECF244321}">
                <p14:modId xmlns:p14="http://schemas.microsoft.com/office/powerpoint/2010/main" val="2849291077"/>
              </p:ext>
            </p:extLst>
          </p:nvPr>
        </p:nvGraphicFramePr>
        <p:xfrm>
          <a:off x="251520" y="3717032"/>
          <a:ext cx="8712968" cy="624840"/>
        </p:xfrm>
        <a:graphic>
          <a:graphicData uri="http://schemas.openxmlformats.org/drawingml/2006/table">
            <a:tbl>
              <a:tblPr/>
              <a:tblGrid>
                <a:gridCol w="8231588"/>
                <a:gridCol w="481380"/>
              </a:tblGrid>
              <a:tr h="0">
                <a:tc>
                  <a:txBody>
                    <a:bodyPr/>
                    <a:lstStyle/>
                    <a:p>
                      <a:pPr algn="l" fontAlgn="t"/>
                      <a:r>
                        <a:rPr lang="it-IT" b="1" i="0" dirty="0">
                          <a:solidFill>
                            <a:srgbClr val="000000"/>
                          </a:solidFill>
                          <a:effectLst/>
                          <a:latin typeface="verdana"/>
                        </a:rPr>
                        <a:t>I</a:t>
                      </a:r>
                      <a:r>
                        <a:rPr lang="it-IT" b="0" i="0" dirty="0">
                          <a:solidFill>
                            <a:srgbClr val="000000"/>
                          </a:solidFill>
                          <a:effectLst/>
                          <a:latin typeface="verdana"/>
                        </a:rPr>
                        <a:t> </a:t>
                      </a:r>
                      <a:r>
                        <a:rPr lang="it-IT" b="1" i="0" dirty="0">
                          <a:solidFill>
                            <a:srgbClr val="000000"/>
                          </a:solidFill>
                          <a:effectLst/>
                          <a:latin typeface="verdana"/>
                        </a:rPr>
                        <a:t>corpi</a:t>
                      </a:r>
                      <a:r>
                        <a:rPr lang="it-IT" b="0" i="0" dirty="0">
                          <a:solidFill>
                            <a:srgbClr val="000000"/>
                          </a:solidFill>
                          <a:effectLst/>
                          <a:latin typeface="verdana"/>
                        </a:rPr>
                        <a:t> </a:t>
                      </a:r>
                      <a:r>
                        <a:rPr lang="it-IT" b="0" i="0" dirty="0">
                          <a:solidFill>
                            <a:srgbClr val="000000"/>
                          </a:solidFill>
                          <a:effectLst/>
                          <a:latin typeface="times new roman"/>
                        </a:rPr>
                        <a:t>mummificati</a:t>
                      </a:r>
                      <a:r>
                        <a:rPr lang="it-IT" b="0" i="0" dirty="0">
                          <a:solidFill>
                            <a:srgbClr val="000000"/>
                          </a:solidFill>
                          <a:effectLst/>
                          <a:latin typeface="verdana"/>
                        </a:rPr>
                        <a:t> </a:t>
                      </a:r>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conservati</a:t>
                      </a:r>
                      <a:r>
                        <a:rPr lang="it-IT" b="0" i="0" dirty="0">
                          <a:solidFill>
                            <a:srgbClr val="000000"/>
                          </a:solidFill>
                          <a:effectLst/>
                          <a:latin typeface="verdana"/>
                        </a:rPr>
                        <a:t> </a:t>
                      </a:r>
                      <a:r>
                        <a:rPr lang="it-IT" b="1" i="0" dirty="0">
                          <a:solidFill>
                            <a:srgbClr val="000000"/>
                          </a:solidFill>
                          <a:effectLst/>
                          <a:latin typeface="verdana"/>
                        </a:rPr>
                        <a:t>dentro</a:t>
                      </a:r>
                      <a:r>
                        <a:rPr lang="it-IT" b="0" i="0" dirty="0">
                          <a:solidFill>
                            <a:srgbClr val="000000"/>
                          </a:solidFill>
                          <a:effectLst/>
                          <a:latin typeface="verdana"/>
                        </a:rPr>
                        <a:t> </a:t>
                      </a:r>
                      <a:r>
                        <a:rPr lang="it-IT" b="1" i="0" dirty="0">
                          <a:solidFill>
                            <a:srgbClr val="000000"/>
                          </a:solidFill>
                          <a:effectLst/>
                          <a:latin typeface="verdana"/>
                        </a:rPr>
                        <a:t>ai</a:t>
                      </a:r>
                      <a:r>
                        <a:rPr lang="it-IT" b="0" i="0" dirty="0">
                          <a:solidFill>
                            <a:srgbClr val="000000"/>
                          </a:solidFill>
                          <a:effectLst/>
                          <a:latin typeface="verdana"/>
                        </a:rPr>
                        <a:t> </a:t>
                      </a:r>
                      <a:r>
                        <a:rPr lang="it-IT" b="0" i="0" dirty="0">
                          <a:solidFill>
                            <a:srgbClr val="000000"/>
                          </a:solidFill>
                          <a:effectLst/>
                          <a:latin typeface="times new roman"/>
                        </a:rPr>
                        <a:t>sarcofagi</a:t>
                      </a:r>
                      <a:r>
                        <a:rPr lang="it-IT" b="0" i="0" dirty="0">
                          <a:solidFill>
                            <a:srgbClr val="000000"/>
                          </a:solidFill>
                          <a:effectLst/>
                          <a:latin typeface="verdana"/>
                        </a:rPr>
                        <a:t>, </a:t>
                      </a:r>
                      <a:r>
                        <a:rPr lang="it-IT" b="1" i="0" dirty="0">
                          <a:solidFill>
                            <a:srgbClr val="000000"/>
                          </a:solidFill>
                          <a:effectLst/>
                          <a:latin typeface="verdana"/>
                        </a:rPr>
                        <a:t>che</a:t>
                      </a:r>
                      <a:r>
                        <a:rPr lang="it-IT" b="0" i="0" dirty="0">
                          <a:solidFill>
                            <a:srgbClr val="000000"/>
                          </a:solidFill>
                          <a:effectLst/>
                          <a:latin typeface="verdana"/>
                        </a:rPr>
                        <a:t> </a:t>
                      </a:r>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delle</a:t>
                      </a:r>
                      <a:r>
                        <a:rPr lang="it-IT" b="0" i="0" dirty="0">
                          <a:solidFill>
                            <a:srgbClr val="000000"/>
                          </a:solidFill>
                          <a:effectLst/>
                          <a:latin typeface="verdana"/>
                        </a:rPr>
                        <a:t> casse </a:t>
                      </a:r>
                      <a:r>
                        <a:rPr lang="it-IT" b="1" i="0" dirty="0">
                          <a:solidFill>
                            <a:srgbClr val="000000"/>
                          </a:solidFill>
                          <a:effectLst/>
                          <a:latin typeface="verdana"/>
                        </a:rPr>
                        <a:t>molto</a:t>
                      </a:r>
                      <a:r>
                        <a:rPr lang="it-IT" b="0" i="0" dirty="0">
                          <a:solidFill>
                            <a:srgbClr val="000000"/>
                          </a:solidFill>
                          <a:effectLst/>
                          <a:latin typeface="verdana"/>
                        </a:rPr>
                        <a:t> </a:t>
                      </a:r>
                      <a:r>
                        <a:rPr lang="it-IT" b="1" i="0" dirty="0">
                          <a:solidFill>
                            <a:srgbClr val="000000"/>
                          </a:solidFill>
                          <a:effectLst/>
                          <a:latin typeface="verdana"/>
                        </a:rPr>
                        <a:t>belle</a:t>
                      </a:r>
                      <a:r>
                        <a:rPr lang="it-IT" b="0" i="0" dirty="0">
                          <a:solidFill>
                            <a:srgbClr val="000000"/>
                          </a:solidFill>
                          <a:effectLst/>
                          <a:latin typeface="verdana"/>
                        </a:rPr>
                        <a:t> </a:t>
                      </a:r>
                      <a:r>
                        <a:rPr lang="it-IT" b="1" i="0" dirty="0">
                          <a:solidFill>
                            <a:srgbClr val="000000"/>
                          </a:solidFill>
                          <a:effectLst/>
                          <a:latin typeface="verdana"/>
                        </a:rPr>
                        <a:t>e</a:t>
                      </a:r>
                      <a:r>
                        <a:rPr lang="it-IT" b="0" i="0" dirty="0">
                          <a:solidFill>
                            <a:srgbClr val="000000"/>
                          </a:solidFill>
                          <a:effectLst/>
                          <a:latin typeface="verdana"/>
                        </a:rPr>
                        <a:t> colorate.</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55</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21" name="Rectangle 3"/>
          <p:cNvSpPr>
            <a:spLocks noChangeArrowheads="1"/>
          </p:cNvSpPr>
          <p:nvPr/>
        </p:nvSpPr>
        <p:spPr bwMode="auto">
          <a:xfrm>
            <a:off x="976313" y="340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2" name="Tabella 21"/>
          <p:cNvGraphicFramePr>
            <a:graphicFrameLocks noGrp="1"/>
          </p:cNvGraphicFramePr>
          <p:nvPr>
            <p:extLst>
              <p:ext uri="{D42A27DB-BD31-4B8C-83A1-F6EECF244321}">
                <p14:modId xmlns:p14="http://schemas.microsoft.com/office/powerpoint/2010/main" val="2759028418"/>
              </p:ext>
            </p:extLst>
          </p:nvPr>
        </p:nvGraphicFramePr>
        <p:xfrm>
          <a:off x="395536" y="4509120"/>
          <a:ext cx="8568952" cy="910113"/>
        </p:xfrm>
        <a:graphic>
          <a:graphicData uri="http://schemas.openxmlformats.org/drawingml/2006/table">
            <a:tbl>
              <a:tblPr/>
              <a:tblGrid>
                <a:gridCol w="8095529"/>
                <a:gridCol w="473423"/>
              </a:tblGrid>
              <a:tr h="910113">
                <a:tc>
                  <a:txBody>
                    <a:bodyPr/>
                    <a:lstStyle/>
                    <a:p>
                      <a:pPr algn="l" fontAlgn="t"/>
                      <a:r>
                        <a:rPr lang="it-IT" b="1" i="0" dirty="0">
                          <a:solidFill>
                            <a:srgbClr val="000000"/>
                          </a:solidFill>
                          <a:effectLst/>
                          <a:latin typeface="verdana"/>
                        </a:rPr>
                        <a:t>I</a:t>
                      </a:r>
                      <a:r>
                        <a:rPr lang="it-IT" b="0" i="0" dirty="0">
                          <a:solidFill>
                            <a:srgbClr val="000000"/>
                          </a:solidFill>
                          <a:effectLst/>
                          <a:latin typeface="verdana"/>
                        </a:rPr>
                        <a:t> </a:t>
                      </a:r>
                      <a:r>
                        <a:rPr lang="it-IT" b="0" i="0" dirty="0">
                          <a:solidFill>
                            <a:srgbClr val="000000"/>
                          </a:solidFill>
                          <a:effectLst/>
                          <a:latin typeface="times new roman"/>
                        </a:rPr>
                        <a:t>sarcofagi</a:t>
                      </a:r>
                      <a:r>
                        <a:rPr lang="it-IT" b="0" i="0" dirty="0">
                          <a:solidFill>
                            <a:srgbClr val="000000"/>
                          </a:solidFill>
                          <a:effectLst/>
                          <a:latin typeface="verdana"/>
                        </a:rPr>
                        <a:t> </a:t>
                      </a:r>
                      <a:r>
                        <a:rPr lang="it-IT" b="1" i="0" dirty="0">
                          <a:solidFill>
                            <a:srgbClr val="000000"/>
                          </a:solidFill>
                          <a:effectLst/>
                          <a:latin typeface="verdana"/>
                        </a:rPr>
                        <a:t>con</a:t>
                      </a:r>
                      <a:r>
                        <a:rPr lang="it-IT" b="0" i="0" dirty="0">
                          <a:solidFill>
                            <a:srgbClr val="000000"/>
                          </a:solidFill>
                          <a:effectLst/>
                          <a:latin typeface="verdana"/>
                        </a:rPr>
                        <a:t> </a:t>
                      </a:r>
                      <a:r>
                        <a:rPr lang="it-IT" b="1" i="0" dirty="0">
                          <a:solidFill>
                            <a:srgbClr val="000000"/>
                          </a:solidFill>
                          <a:effectLst/>
                          <a:latin typeface="verdana"/>
                        </a:rPr>
                        <a:t>dentro</a:t>
                      </a:r>
                      <a:r>
                        <a:rPr lang="it-IT" b="0" i="0" dirty="0">
                          <a:solidFill>
                            <a:srgbClr val="000000"/>
                          </a:solidFill>
                          <a:effectLst/>
                          <a:latin typeface="verdana"/>
                        </a:rPr>
                        <a:t> </a:t>
                      </a:r>
                      <a:r>
                        <a:rPr lang="it-IT" b="1" i="0" dirty="0">
                          <a:solidFill>
                            <a:srgbClr val="000000"/>
                          </a:solidFill>
                          <a:effectLst/>
                          <a:latin typeface="verdana"/>
                        </a:rPr>
                        <a:t>i</a:t>
                      </a:r>
                      <a:r>
                        <a:rPr lang="it-IT" b="0" i="0" dirty="0">
                          <a:solidFill>
                            <a:srgbClr val="000000"/>
                          </a:solidFill>
                          <a:effectLst/>
                          <a:latin typeface="verdana"/>
                        </a:rPr>
                        <a:t> </a:t>
                      </a:r>
                      <a:r>
                        <a:rPr lang="it-IT" b="0" i="0" dirty="0">
                          <a:solidFill>
                            <a:srgbClr val="000000"/>
                          </a:solidFill>
                          <a:effectLst/>
                          <a:latin typeface="times new roman"/>
                        </a:rPr>
                        <a:t>faraoni</a:t>
                      </a:r>
                      <a:r>
                        <a:rPr lang="it-IT" b="0" i="0" dirty="0">
                          <a:solidFill>
                            <a:srgbClr val="000000"/>
                          </a:solidFill>
                          <a:effectLst/>
                          <a:latin typeface="verdana"/>
                        </a:rPr>
                        <a:t> </a:t>
                      </a:r>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tenuti</a:t>
                      </a:r>
                      <a:r>
                        <a:rPr lang="it-IT" b="0" i="0" dirty="0">
                          <a:solidFill>
                            <a:srgbClr val="000000"/>
                          </a:solidFill>
                          <a:effectLst/>
                          <a:latin typeface="verdana"/>
                        </a:rPr>
                        <a:t> </a:t>
                      </a:r>
                      <a:r>
                        <a:rPr lang="it-IT" b="1" i="0" dirty="0">
                          <a:solidFill>
                            <a:srgbClr val="000000"/>
                          </a:solidFill>
                          <a:effectLst/>
                          <a:latin typeface="verdana"/>
                        </a:rPr>
                        <a:t>dentro</a:t>
                      </a:r>
                      <a:r>
                        <a:rPr lang="it-IT" b="0" i="0" dirty="0">
                          <a:solidFill>
                            <a:srgbClr val="000000"/>
                          </a:solidFill>
                          <a:effectLst/>
                          <a:latin typeface="verdana"/>
                        </a:rPr>
                        <a:t> </a:t>
                      </a:r>
                      <a:r>
                        <a:rPr lang="it-IT" b="1" i="0" dirty="0">
                          <a:solidFill>
                            <a:srgbClr val="000000"/>
                          </a:solidFill>
                          <a:effectLst/>
                          <a:latin typeface="verdana"/>
                        </a:rPr>
                        <a:t>le</a:t>
                      </a:r>
                      <a:r>
                        <a:rPr lang="it-IT" b="0" i="0" dirty="0">
                          <a:solidFill>
                            <a:srgbClr val="000000"/>
                          </a:solidFill>
                          <a:effectLst/>
                          <a:latin typeface="verdana"/>
                        </a:rPr>
                        <a:t> piramidi: </a:t>
                      </a:r>
                      <a:r>
                        <a:rPr lang="it-IT" b="1" i="0" dirty="0">
                          <a:solidFill>
                            <a:srgbClr val="000000"/>
                          </a:solidFill>
                          <a:effectLst/>
                          <a:latin typeface="verdana"/>
                        </a:rPr>
                        <a:t>le</a:t>
                      </a:r>
                      <a:r>
                        <a:rPr lang="it-IT" b="0" i="0" dirty="0">
                          <a:solidFill>
                            <a:srgbClr val="000000"/>
                          </a:solidFill>
                          <a:effectLst/>
                          <a:latin typeface="verdana"/>
                        </a:rPr>
                        <a:t> piramidi </a:t>
                      </a:r>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delle</a:t>
                      </a:r>
                      <a:r>
                        <a:rPr lang="it-IT" b="0" i="0" dirty="0">
                          <a:solidFill>
                            <a:srgbClr val="000000"/>
                          </a:solidFill>
                          <a:effectLst/>
                          <a:latin typeface="verdana"/>
                        </a:rPr>
                        <a:t> </a:t>
                      </a:r>
                      <a:r>
                        <a:rPr lang="it-IT" b="1" i="0" dirty="0">
                          <a:solidFill>
                            <a:srgbClr val="000000"/>
                          </a:solidFill>
                          <a:effectLst/>
                          <a:latin typeface="verdana"/>
                        </a:rPr>
                        <a:t>torri</a:t>
                      </a:r>
                      <a:r>
                        <a:rPr lang="it-IT" b="0" i="0" dirty="0">
                          <a:solidFill>
                            <a:srgbClr val="000000"/>
                          </a:solidFill>
                          <a:effectLst/>
                          <a:latin typeface="verdana"/>
                        </a:rPr>
                        <a:t> </a:t>
                      </a:r>
                      <a:r>
                        <a:rPr lang="it-IT" b="1" i="0" dirty="0">
                          <a:solidFill>
                            <a:srgbClr val="000000"/>
                          </a:solidFill>
                          <a:effectLst/>
                          <a:latin typeface="verdana"/>
                        </a:rPr>
                        <a:t>molto</a:t>
                      </a:r>
                      <a:r>
                        <a:rPr lang="it-IT" b="0" i="0" dirty="0">
                          <a:solidFill>
                            <a:srgbClr val="000000"/>
                          </a:solidFill>
                          <a:effectLst/>
                          <a:latin typeface="verdana"/>
                        </a:rPr>
                        <a:t> </a:t>
                      </a:r>
                      <a:r>
                        <a:rPr lang="it-IT" b="1" i="0" dirty="0">
                          <a:solidFill>
                            <a:srgbClr val="000000"/>
                          </a:solidFill>
                          <a:effectLst/>
                          <a:latin typeface="verdana"/>
                        </a:rPr>
                        <a:t>grandi</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57</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23" name="Tabella 22"/>
          <p:cNvGraphicFramePr>
            <a:graphicFrameLocks noGrp="1"/>
          </p:cNvGraphicFramePr>
          <p:nvPr>
            <p:extLst>
              <p:ext uri="{D42A27DB-BD31-4B8C-83A1-F6EECF244321}">
                <p14:modId xmlns:p14="http://schemas.microsoft.com/office/powerpoint/2010/main" val="831488779"/>
              </p:ext>
            </p:extLst>
          </p:nvPr>
        </p:nvGraphicFramePr>
        <p:xfrm>
          <a:off x="395536" y="5733256"/>
          <a:ext cx="8568952" cy="624840"/>
        </p:xfrm>
        <a:graphic>
          <a:graphicData uri="http://schemas.openxmlformats.org/drawingml/2006/table">
            <a:tbl>
              <a:tblPr/>
              <a:tblGrid>
                <a:gridCol w="8095529"/>
                <a:gridCol w="473423"/>
              </a:tblGrid>
              <a:tr h="0">
                <a:tc>
                  <a:txBody>
                    <a:bodyPr/>
                    <a:lstStyle/>
                    <a:p>
                      <a:pPr algn="l" fontAlgn="t"/>
                      <a:r>
                        <a:rPr lang="it-IT" b="1" i="0" dirty="0">
                          <a:solidFill>
                            <a:srgbClr val="000000"/>
                          </a:solidFill>
                          <a:effectLst/>
                          <a:latin typeface="verdana"/>
                        </a:rPr>
                        <a:t>Dentro</a:t>
                      </a:r>
                      <a:r>
                        <a:rPr lang="it-IT" b="0" i="0" dirty="0">
                          <a:solidFill>
                            <a:srgbClr val="000000"/>
                          </a:solidFill>
                          <a:effectLst/>
                          <a:latin typeface="verdana"/>
                        </a:rPr>
                        <a:t> </a:t>
                      </a:r>
                      <a:r>
                        <a:rPr lang="it-IT" b="1" i="0" dirty="0">
                          <a:solidFill>
                            <a:srgbClr val="000000"/>
                          </a:solidFill>
                          <a:effectLst/>
                          <a:latin typeface="verdana"/>
                        </a:rPr>
                        <a:t>la</a:t>
                      </a:r>
                      <a:r>
                        <a:rPr lang="it-IT" b="0" i="0" dirty="0">
                          <a:solidFill>
                            <a:srgbClr val="000000"/>
                          </a:solidFill>
                          <a:effectLst/>
                          <a:latin typeface="verdana"/>
                        </a:rPr>
                        <a:t> piramide, </a:t>
                      </a:r>
                      <a:r>
                        <a:rPr lang="it-IT" b="1" i="0" dirty="0">
                          <a:solidFill>
                            <a:srgbClr val="000000"/>
                          </a:solidFill>
                          <a:effectLst/>
                          <a:latin typeface="verdana"/>
                        </a:rPr>
                        <a:t>insieme</a:t>
                      </a:r>
                      <a:r>
                        <a:rPr lang="it-IT" b="0" i="0" dirty="0">
                          <a:solidFill>
                            <a:srgbClr val="000000"/>
                          </a:solidFill>
                          <a:effectLst/>
                          <a:latin typeface="verdana"/>
                        </a:rPr>
                        <a:t> </a:t>
                      </a:r>
                      <a:r>
                        <a:rPr lang="it-IT" b="1" i="0" dirty="0">
                          <a:solidFill>
                            <a:srgbClr val="000000"/>
                          </a:solidFill>
                          <a:effectLst/>
                          <a:latin typeface="verdana"/>
                        </a:rPr>
                        <a:t>al</a:t>
                      </a:r>
                      <a:r>
                        <a:rPr lang="it-IT" b="0" i="0" dirty="0">
                          <a:solidFill>
                            <a:srgbClr val="000000"/>
                          </a:solidFill>
                          <a:effectLst/>
                          <a:latin typeface="verdana"/>
                        </a:rPr>
                        <a:t> </a:t>
                      </a:r>
                      <a:r>
                        <a:rPr lang="it-IT" b="0" i="0" dirty="0">
                          <a:solidFill>
                            <a:srgbClr val="000000"/>
                          </a:solidFill>
                          <a:effectLst/>
                          <a:latin typeface="times new roman"/>
                        </a:rPr>
                        <a:t>faraone</a:t>
                      </a:r>
                      <a:r>
                        <a:rPr lang="it-IT" b="0" i="0" dirty="0">
                          <a:solidFill>
                            <a:srgbClr val="000000"/>
                          </a:solidFill>
                          <a:effectLst/>
                          <a:latin typeface="verdana"/>
                        </a:rPr>
                        <a:t> </a:t>
                      </a:r>
                      <a:r>
                        <a:rPr lang="it-IT" b="1" i="0" dirty="0">
                          <a:solidFill>
                            <a:srgbClr val="000000"/>
                          </a:solidFill>
                          <a:effectLst/>
                          <a:latin typeface="verdana"/>
                        </a:rPr>
                        <a:t>ci</a:t>
                      </a:r>
                      <a:r>
                        <a:rPr lang="it-IT" b="0" i="0" dirty="0">
                          <a:solidFill>
                            <a:srgbClr val="000000"/>
                          </a:solidFill>
                          <a:effectLst/>
                          <a:latin typeface="verdana"/>
                        </a:rPr>
                        <a:t> </a:t>
                      </a:r>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le</a:t>
                      </a:r>
                      <a:r>
                        <a:rPr lang="it-IT" b="0" i="0" dirty="0">
                          <a:solidFill>
                            <a:srgbClr val="000000"/>
                          </a:solidFill>
                          <a:effectLst/>
                          <a:latin typeface="verdana"/>
                        </a:rPr>
                        <a:t> </a:t>
                      </a:r>
                      <a:r>
                        <a:rPr lang="it-IT" b="1" i="0" dirty="0">
                          <a:solidFill>
                            <a:srgbClr val="000000"/>
                          </a:solidFill>
                          <a:effectLst/>
                          <a:latin typeface="verdana"/>
                        </a:rPr>
                        <a:t>sue</a:t>
                      </a:r>
                      <a:r>
                        <a:rPr lang="it-IT" b="0" i="0" dirty="0">
                          <a:solidFill>
                            <a:srgbClr val="000000"/>
                          </a:solidFill>
                          <a:effectLst/>
                          <a:latin typeface="verdana"/>
                        </a:rPr>
                        <a:t> </a:t>
                      </a:r>
                      <a:r>
                        <a:rPr lang="it-IT" b="1" i="0" dirty="0">
                          <a:solidFill>
                            <a:srgbClr val="000000"/>
                          </a:solidFill>
                          <a:effectLst/>
                          <a:latin typeface="verdana"/>
                        </a:rPr>
                        <a:t>cose</a:t>
                      </a:r>
                      <a:r>
                        <a:rPr lang="it-IT" b="0" i="0" dirty="0">
                          <a:solidFill>
                            <a:srgbClr val="000000"/>
                          </a:solidFill>
                          <a:effectLst/>
                          <a:latin typeface="verdana"/>
                        </a:rPr>
                        <a:t> </a:t>
                      </a:r>
                      <a:r>
                        <a:rPr lang="it-IT" b="1" i="0" dirty="0">
                          <a:solidFill>
                            <a:srgbClr val="000000"/>
                          </a:solidFill>
                          <a:effectLst/>
                          <a:latin typeface="verdana"/>
                        </a:rPr>
                        <a:t>più</a:t>
                      </a:r>
                      <a:r>
                        <a:rPr lang="it-IT" b="0" i="0" dirty="0">
                          <a:solidFill>
                            <a:srgbClr val="000000"/>
                          </a:solidFill>
                          <a:effectLst/>
                          <a:latin typeface="verdana"/>
                        </a:rPr>
                        <a:t> </a:t>
                      </a:r>
                      <a:r>
                        <a:rPr lang="it-IT" b="1" i="0" dirty="0">
                          <a:solidFill>
                            <a:srgbClr val="000000"/>
                          </a:solidFill>
                          <a:effectLst/>
                          <a:latin typeface="verdana"/>
                        </a:rPr>
                        <a:t>belle</a:t>
                      </a:r>
                      <a:r>
                        <a:rPr lang="it-IT" b="0" i="0" dirty="0">
                          <a:solidFill>
                            <a:srgbClr val="000000"/>
                          </a:solidFill>
                          <a:effectLst/>
                          <a:latin typeface="verdana"/>
                        </a:rPr>
                        <a:t> </a:t>
                      </a:r>
                      <a:r>
                        <a:rPr lang="it-IT" b="1" i="0" dirty="0">
                          <a:solidFill>
                            <a:srgbClr val="000000"/>
                          </a:solidFill>
                          <a:effectLst/>
                          <a:latin typeface="verdana"/>
                        </a:rPr>
                        <a:t>e</a:t>
                      </a:r>
                      <a:r>
                        <a:rPr lang="it-IT" b="0" i="0" dirty="0">
                          <a:solidFill>
                            <a:srgbClr val="000000"/>
                          </a:solidFill>
                          <a:effectLst/>
                          <a:latin typeface="verdana"/>
                        </a:rPr>
                        <a:t> </a:t>
                      </a:r>
                      <a:r>
                        <a:rPr lang="it-IT" b="1" i="0" dirty="0">
                          <a:solidFill>
                            <a:srgbClr val="000000"/>
                          </a:solidFill>
                          <a:effectLst/>
                          <a:latin typeface="verdana"/>
                        </a:rPr>
                        <a:t>preziose</a:t>
                      </a:r>
                      <a:r>
                        <a:rPr lang="it-IT" b="0" i="0" dirty="0">
                          <a:solidFill>
                            <a:srgbClr val="000000"/>
                          </a:solidFill>
                          <a:effectLst/>
                          <a:latin typeface="verdana"/>
                        </a:rPr>
                        <a:t>: </a:t>
                      </a:r>
                      <a:r>
                        <a:rPr lang="it-IT" b="1" i="0" dirty="0">
                          <a:solidFill>
                            <a:srgbClr val="000000"/>
                          </a:solidFill>
                          <a:effectLst/>
                          <a:latin typeface="verdana"/>
                        </a:rPr>
                        <a:t>i</a:t>
                      </a:r>
                      <a:r>
                        <a:rPr lang="it-IT" b="0" i="0" dirty="0">
                          <a:solidFill>
                            <a:srgbClr val="000000"/>
                          </a:solidFill>
                          <a:effectLst/>
                          <a:latin typeface="verdana"/>
                        </a:rPr>
                        <a:t> </a:t>
                      </a:r>
                      <a:r>
                        <a:rPr lang="it-IT" b="1" i="0" dirty="0">
                          <a:solidFill>
                            <a:srgbClr val="000000"/>
                          </a:solidFill>
                          <a:effectLst/>
                          <a:latin typeface="verdana"/>
                        </a:rPr>
                        <a:t>vestiti</a:t>
                      </a:r>
                      <a:r>
                        <a:rPr lang="it-IT" b="0" i="0" dirty="0">
                          <a:solidFill>
                            <a:srgbClr val="000000"/>
                          </a:solidFill>
                          <a:effectLst/>
                          <a:latin typeface="verdana"/>
                        </a:rPr>
                        <a:t>, </a:t>
                      </a:r>
                      <a:r>
                        <a:rPr lang="it-IT" b="1" i="0" dirty="0">
                          <a:solidFill>
                            <a:srgbClr val="000000"/>
                          </a:solidFill>
                          <a:effectLst/>
                          <a:latin typeface="verdana"/>
                        </a:rPr>
                        <a:t>I</a:t>
                      </a:r>
                      <a:r>
                        <a:rPr lang="it-IT" b="0" i="0" dirty="0">
                          <a:solidFill>
                            <a:srgbClr val="000000"/>
                          </a:solidFill>
                          <a:effectLst/>
                          <a:latin typeface="verdana"/>
                        </a:rPr>
                        <a:t> </a:t>
                      </a:r>
                      <a:r>
                        <a:rPr lang="it-IT" b="1" i="0" dirty="0">
                          <a:solidFill>
                            <a:srgbClr val="000000"/>
                          </a:solidFill>
                          <a:effectLst/>
                          <a:latin typeface="verdana"/>
                        </a:rPr>
                        <a:t>piatti</a:t>
                      </a:r>
                      <a:r>
                        <a:rPr lang="it-IT" b="0" i="0" dirty="0">
                          <a:solidFill>
                            <a:srgbClr val="000000"/>
                          </a:solidFill>
                          <a:effectLst/>
                          <a:latin typeface="verdana"/>
                        </a:rPr>
                        <a:t>, </a:t>
                      </a:r>
                      <a:r>
                        <a:rPr lang="it-IT" b="1" i="0" dirty="0">
                          <a:solidFill>
                            <a:srgbClr val="000000"/>
                          </a:solidFill>
                          <a:effectLst/>
                          <a:latin typeface="verdana"/>
                        </a:rPr>
                        <a:t>i</a:t>
                      </a:r>
                      <a:r>
                        <a:rPr lang="it-IT" b="0" i="0" dirty="0">
                          <a:solidFill>
                            <a:srgbClr val="000000"/>
                          </a:solidFill>
                          <a:effectLst/>
                          <a:latin typeface="verdana"/>
                        </a:rPr>
                        <a:t> </a:t>
                      </a:r>
                      <a:r>
                        <a:rPr lang="it-IT" b="1" i="0" dirty="0">
                          <a:solidFill>
                            <a:srgbClr val="000000"/>
                          </a:solidFill>
                          <a:effectLst/>
                          <a:latin typeface="verdana"/>
                        </a:rPr>
                        <a:t>bicchieri</a:t>
                      </a:r>
                      <a:r>
                        <a:rPr lang="it-IT" b="0" i="0" dirty="0">
                          <a:solidFill>
                            <a:srgbClr val="000000"/>
                          </a:solidFill>
                          <a:effectLst/>
                          <a:latin typeface="verdana"/>
                        </a:rPr>
                        <a:t>, </a:t>
                      </a:r>
                      <a:r>
                        <a:rPr lang="it-IT" b="1" i="0" dirty="0">
                          <a:solidFill>
                            <a:srgbClr val="000000"/>
                          </a:solidFill>
                          <a:effectLst/>
                          <a:latin typeface="verdana"/>
                        </a:rPr>
                        <a:t>l'oro</a:t>
                      </a:r>
                      <a:r>
                        <a:rPr lang="it-IT" b="0" i="0" dirty="0">
                          <a:solidFill>
                            <a:srgbClr val="000000"/>
                          </a:solidFill>
                          <a:effectLst/>
                          <a:latin typeface="verdana"/>
                        </a:rPr>
                        <a:t>, </a:t>
                      </a:r>
                      <a:r>
                        <a:rPr lang="it-IT" b="1" i="0" dirty="0" err="1">
                          <a:solidFill>
                            <a:srgbClr val="000000"/>
                          </a:solidFill>
                          <a:effectLst/>
                          <a:latin typeface="verdana"/>
                        </a:rPr>
                        <a:t>I</a:t>
                      </a:r>
                      <a:r>
                        <a:rPr lang="it-IT" b="0" i="0" dirty="0" err="1">
                          <a:solidFill>
                            <a:srgbClr val="000000"/>
                          </a:solidFill>
                          <a:effectLst/>
                          <a:latin typeface="verdana"/>
                        </a:rPr>
                        <a:t>gioielli</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60</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24" name="Rectangle 4"/>
          <p:cNvSpPr>
            <a:spLocks noChangeArrowheads="1"/>
          </p:cNvSpPr>
          <p:nvPr/>
        </p:nvSpPr>
        <p:spPr bwMode="auto">
          <a:xfrm>
            <a:off x="976313" y="340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49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018"/>
          </a:xfrm>
        </p:spPr>
        <p:txBody>
          <a:bodyPr>
            <a:normAutofit fontScale="90000"/>
          </a:bodyPr>
          <a:lstStyle/>
          <a:p>
            <a:endParaRPr lang="it-IT" dirty="0"/>
          </a:p>
        </p:txBody>
      </p:sp>
      <p:sp>
        <p:nvSpPr>
          <p:cNvPr id="3" name="Segnaposto contenuto 2"/>
          <p:cNvSpPr>
            <a:spLocks noGrp="1"/>
          </p:cNvSpPr>
          <p:nvPr>
            <p:ph idx="1"/>
          </p:nvPr>
        </p:nvSpPr>
        <p:spPr>
          <a:xfrm>
            <a:off x="457200" y="404664"/>
            <a:ext cx="8229600" cy="5721499"/>
          </a:xfrm>
        </p:spPr>
        <p:txBody>
          <a:bodyPr>
            <a:normAutofit/>
          </a:bodyPr>
          <a:lstStyle/>
          <a:p>
            <a:pPr marL="0" indent="0">
              <a:buNone/>
            </a:pPr>
            <a:endParaRPr lang="it-IT" sz="2800" dirty="0"/>
          </a:p>
        </p:txBody>
      </p:sp>
      <p:pic>
        <p:nvPicPr>
          <p:cNvPr id="15" name="Immagine 14" descr="Documento1 - Microsoft Word (Attivazione del prodotto non riuscit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88641"/>
            <a:ext cx="8280920" cy="6046266"/>
          </a:xfrm>
          <a:prstGeom prst="rect">
            <a:avLst/>
          </a:prstGeom>
        </p:spPr>
      </p:pic>
    </p:spTree>
    <p:extLst>
      <p:ext uri="{BB962C8B-B14F-4D97-AF65-F5344CB8AC3E}">
        <p14:creationId xmlns:p14="http://schemas.microsoft.com/office/powerpoint/2010/main" val="701044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0"/>
          <p:cNvSpPr>
            <a:spLocks noGrp="1"/>
          </p:cNvSpPr>
          <p:nvPr>
            <p:ph type="title"/>
          </p:nvPr>
        </p:nvSpPr>
        <p:spPr>
          <a:xfrm flipV="1">
            <a:off x="457200" y="228919"/>
            <a:ext cx="8229600" cy="45719"/>
          </a:xfrm>
        </p:spPr>
        <p:txBody>
          <a:bodyPr>
            <a:normAutofit fontScale="90000"/>
          </a:bodyPr>
          <a:lstStyle/>
          <a:p>
            <a:endParaRPr lang="it-IT" dirty="0"/>
          </a:p>
        </p:txBody>
      </p:sp>
      <p:sp>
        <p:nvSpPr>
          <p:cNvPr id="12" name="Segnaposto testo 11"/>
          <p:cNvSpPr>
            <a:spLocks noGrp="1"/>
          </p:cNvSpPr>
          <p:nvPr>
            <p:ph type="body" idx="1"/>
          </p:nvPr>
        </p:nvSpPr>
        <p:spPr>
          <a:xfrm>
            <a:off x="457200" y="1535113"/>
            <a:ext cx="4040188" cy="45719"/>
          </a:xfrm>
        </p:spPr>
        <p:txBody>
          <a:bodyPr>
            <a:normAutofit fontScale="25000" lnSpcReduction="20000"/>
          </a:bodyPr>
          <a:lstStyle/>
          <a:p>
            <a:endParaRPr lang="it-IT" dirty="0"/>
          </a:p>
        </p:txBody>
      </p:sp>
      <p:graphicFrame>
        <p:nvGraphicFramePr>
          <p:cNvPr id="9" name="Segnaposto contenuto 8"/>
          <p:cNvGraphicFramePr>
            <a:graphicFrameLocks noGrp="1"/>
          </p:cNvGraphicFramePr>
          <p:nvPr>
            <p:ph sz="half" idx="2"/>
            <p:extLst>
              <p:ext uri="{D42A27DB-BD31-4B8C-83A1-F6EECF244321}">
                <p14:modId xmlns:p14="http://schemas.microsoft.com/office/powerpoint/2010/main" val="3936992077"/>
              </p:ext>
            </p:extLst>
          </p:nvPr>
        </p:nvGraphicFramePr>
        <p:xfrm>
          <a:off x="457200" y="404664"/>
          <a:ext cx="4039572" cy="6213048"/>
        </p:xfrm>
        <a:graphic>
          <a:graphicData uri="http://schemas.openxmlformats.org/drawingml/2006/table">
            <a:tbl>
              <a:tblPr/>
              <a:tblGrid>
                <a:gridCol w="2098576"/>
                <a:gridCol w="1940996"/>
              </a:tblGrid>
              <a:tr h="388259">
                <a:tc>
                  <a:txBody>
                    <a:bodyPr/>
                    <a:lstStyle/>
                    <a:p>
                      <a:endParaRPr lang="it-IT" dirty="0"/>
                    </a:p>
                  </a:txBody>
                  <a:tcPr marL="113630" marR="113630">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endParaRPr lang="it-IT" dirty="0"/>
                    </a:p>
                  </a:txBody>
                  <a:tcPr marL="113630" marR="113630">
                    <a:lnL>
                      <a:noFill/>
                    </a:lnL>
                    <a:lnB w="9525" cap="flat" cmpd="sng" algn="ctr">
                      <a:solidFill>
                        <a:srgbClr val="CCCCCC"/>
                      </a:solidFill>
                      <a:prstDash val="solid"/>
                      <a:round/>
                      <a:headEnd type="none" w="med" len="med"/>
                      <a:tailEnd type="none" w="med" len="med"/>
                    </a:lnB>
                  </a:tcPr>
                </a:tc>
              </a:tr>
              <a:tr h="524559">
                <a:tc>
                  <a:txBody>
                    <a:bodyPr/>
                    <a:lstStyle/>
                    <a:p>
                      <a:pPr algn="ctr" fontAlgn="t"/>
                      <a:r>
                        <a:rPr lang="it-IT" b="0" i="0">
                          <a:effectLst/>
                          <a:latin typeface="bold verdana"/>
                        </a:rPr>
                        <a:t>Frequenza</a:t>
                      </a:r>
                    </a:p>
                  </a:txBody>
                  <a:tcPr marL="113630" marR="11363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it-IT" b="0" i="0">
                          <a:effectLst/>
                          <a:latin typeface="bold verdana"/>
                        </a:rPr>
                        <a:t>Parola</a:t>
                      </a:r>
                    </a:p>
                  </a:txBody>
                  <a:tcPr marL="113630" marR="11363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1</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dirty="0">
                          <a:effectLst/>
                          <a:latin typeface="verdana"/>
                        </a:rPr>
                        <a:t>c</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2</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chefren</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1</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cheope</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2</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faraone</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3</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faraoni</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1</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imbalsamarlo</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1</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micerino</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1</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mummificarlo</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1</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a:effectLst/>
                          <a:latin typeface="verdana"/>
                        </a:rPr>
                        <a:t>mummificati</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30023">
                <a:tc>
                  <a:txBody>
                    <a:bodyPr/>
                    <a:lstStyle/>
                    <a:p>
                      <a:pPr algn="r"/>
                      <a:r>
                        <a:rPr lang="it-IT" b="0" i="0">
                          <a:effectLst/>
                          <a:latin typeface="verdana"/>
                        </a:rPr>
                        <a:t>2</a:t>
                      </a:r>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b="0" i="0" dirty="0">
                          <a:effectLst/>
                          <a:latin typeface="verdana"/>
                        </a:rPr>
                        <a:t>sarcofagi</a:t>
                      </a:r>
                      <a:endParaRPr lang="it-IT" dirty="0"/>
                    </a:p>
                  </a:txBody>
                  <a:tcPr marL="23673" marR="23673"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13" name="Segnaposto testo 12"/>
          <p:cNvSpPr>
            <a:spLocks noGrp="1"/>
          </p:cNvSpPr>
          <p:nvPr>
            <p:ph type="body" sz="quarter" idx="3"/>
          </p:nvPr>
        </p:nvSpPr>
        <p:spPr/>
        <p:txBody>
          <a:bodyPr/>
          <a:lstStyle/>
          <a:p>
            <a:endParaRPr lang="it-IT"/>
          </a:p>
        </p:txBody>
      </p:sp>
      <p:graphicFrame>
        <p:nvGraphicFramePr>
          <p:cNvPr id="15" name="Segnaposto contenuto 14"/>
          <p:cNvGraphicFramePr>
            <a:graphicFrameLocks noGrp="1"/>
          </p:cNvGraphicFramePr>
          <p:nvPr>
            <p:ph sz="quarter" idx="4"/>
            <p:extLst>
              <p:ext uri="{D42A27DB-BD31-4B8C-83A1-F6EECF244321}">
                <p14:modId xmlns:p14="http://schemas.microsoft.com/office/powerpoint/2010/main" val="4022175118"/>
              </p:ext>
            </p:extLst>
          </p:nvPr>
        </p:nvGraphicFramePr>
        <p:xfrm>
          <a:off x="4645025" y="260650"/>
          <a:ext cx="4041774" cy="6336698"/>
        </p:xfrm>
        <a:graphic>
          <a:graphicData uri="http://schemas.openxmlformats.org/drawingml/2006/table">
            <a:tbl>
              <a:tblPr/>
              <a:tblGrid>
                <a:gridCol w="2020887"/>
                <a:gridCol w="2020887"/>
              </a:tblGrid>
              <a:tr h="570728">
                <a:tc>
                  <a:txBody>
                    <a:bodyPr/>
                    <a:lstStyle/>
                    <a:p>
                      <a:pPr algn="ctr" fontAlgn="t"/>
                      <a:r>
                        <a:rPr lang="it-IT" sz="1600" b="0" i="0" dirty="0">
                          <a:effectLst/>
                          <a:latin typeface="bold verdana"/>
                        </a:rPr>
                        <a:t>Frequenza</a:t>
                      </a:r>
                    </a:p>
                  </a:txBody>
                  <a:tcPr marL="44909" marR="44909" marT="22454" marB="224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t"/>
                      <a:r>
                        <a:rPr lang="it-IT" sz="1600" b="0" i="0">
                          <a:effectLst/>
                          <a:latin typeface="bold verdana"/>
                        </a:rPr>
                        <a:t>Parola</a:t>
                      </a:r>
                    </a:p>
                  </a:txBody>
                  <a:tcPr marL="44909" marR="44909" marT="22454" marB="22454">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dirty="0">
                          <a:effectLst/>
                          <a:latin typeface="verdana"/>
                        </a:rPr>
                        <a:t>3</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a:effectLst/>
                          <a:latin typeface="verdana"/>
                        </a:rPr>
                        <a:t>faraoni</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dirty="0">
                          <a:effectLst/>
                          <a:latin typeface="verdana"/>
                        </a:rPr>
                        <a:t>2</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a:effectLst/>
                          <a:latin typeface="verdana"/>
                        </a:rPr>
                        <a:t>chefren</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dirty="0">
                          <a:effectLst/>
                          <a:latin typeface="verdana"/>
                        </a:rPr>
                        <a:t>2</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dirty="0">
                          <a:effectLst/>
                          <a:latin typeface="verdana"/>
                        </a:rPr>
                        <a:t>faraone</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dirty="0">
                          <a:effectLst/>
                          <a:latin typeface="verdana"/>
                        </a:rPr>
                        <a:t>2</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a:effectLst/>
                          <a:latin typeface="verdana"/>
                        </a:rPr>
                        <a:t>sarcofagi</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dirty="0">
                          <a:effectLst/>
                          <a:latin typeface="verdana"/>
                        </a:rPr>
                        <a:t>1</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dirty="0">
                          <a:effectLst/>
                          <a:latin typeface="verdana"/>
                        </a:rPr>
                        <a:t>c</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a:effectLst/>
                          <a:latin typeface="verdana"/>
                        </a:rPr>
                        <a:t>1</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dirty="0" err="1">
                          <a:effectLst/>
                          <a:latin typeface="verdana"/>
                        </a:rPr>
                        <a:t>cheope</a:t>
                      </a:r>
                      <a:endParaRPr lang="it-IT" sz="1600" b="0" i="0" dirty="0">
                        <a:effectLst/>
                        <a:latin typeface="verdana"/>
                      </a:endParaRP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a:effectLst/>
                          <a:latin typeface="verdana"/>
                        </a:rPr>
                        <a:t>1</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dirty="0">
                          <a:effectLst/>
                          <a:latin typeface="verdana"/>
                        </a:rPr>
                        <a:t>imbalsamarlo</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a:effectLst/>
                          <a:latin typeface="verdana"/>
                        </a:rPr>
                        <a:t>1</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dirty="0" err="1">
                          <a:effectLst/>
                          <a:latin typeface="verdana"/>
                        </a:rPr>
                        <a:t>micerino</a:t>
                      </a:r>
                      <a:endParaRPr lang="it-IT" sz="1600" b="0" i="0" dirty="0">
                        <a:effectLst/>
                        <a:latin typeface="verdana"/>
                      </a:endParaRP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a:effectLst/>
                          <a:latin typeface="verdana"/>
                        </a:rPr>
                        <a:t>1</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dirty="0">
                          <a:effectLst/>
                          <a:latin typeface="verdana"/>
                        </a:rPr>
                        <a:t>mummificarlo</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76597">
                <a:tc>
                  <a:txBody>
                    <a:bodyPr/>
                    <a:lstStyle/>
                    <a:p>
                      <a:pPr algn="r"/>
                      <a:r>
                        <a:rPr lang="it-IT" sz="1600" b="0" i="0">
                          <a:effectLst/>
                          <a:latin typeface="verdana"/>
                        </a:rPr>
                        <a:t>1</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it-IT" sz="1600" b="0" i="0" dirty="0">
                          <a:effectLst/>
                          <a:latin typeface="verdana"/>
                        </a:rPr>
                        <a:t>mummificati</a:t>
                      </a:r>
                    </a:p>
                  </a:txBody>
                  <a:tcPr marL="9356" marR="9356" marT="23390" marB="2339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10" name="Rectangle 4"/>
          <p:cNvSpPr>
            <a:spLocks noChangeArrowheads="1"/>
          </p:cNvSpPr>
          <p:nvPr/>
        </p:nvSpPr>
        <p:spPr bwMode="auto">
          <a:xfrm>
            <a:off x="457200" y="1052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1219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457200" y="274638"/>
            <a:ext cx="8229600" cy="58018"/>
          </a:xfrm>
        </p:spPr>
        <p:txBody>
          <a:bodyPr>
            <a:normAutofit fontScale="90000"/>
          </a:bodyPr>
          <a:lstStyle/>
          <a:p>
            <a:endParaRPr lang="it-IT"/>
          </a:p>
        </p:txBody>
      </p:sp>
      <p:graphicFrame>
        <p:nvGraphicFramePr>
          <p:cNvPr id="9" name="Segnaposto contenuto 8"/>
          <p:cNvGraphicFramePr>
            <a:graphicFrameLocks noGrp="1"/>
          </p:cNvGraphicFramePr>
          <p:nvPr>
            <p:ph idx="1"/>
            <p:extLst>
              <p:ext uri="{D42A27DB-BD31-4B8C-83A1-F6EECF244321}">
                <p14:modId xmlns:p14="http://schemas.microsoft.com/office/powerpoint/2010/main" val="1998661989"/>
              </p:ext>
            </p:extLst>
          </p:nvPr>
        </p:nvGraphicFramePr>
        <p:xfrm>
          <a:off x="395536" y="548681"/>
          <a:ext cx="8568952" cy="1224136"/>
        </p:xfrm>
        <a:graphic>
          <a:graphicData uri="http://schemas.openxmlformats.org/drawingml/2006/table">
            <a:tbl>
              <a:tblPr/>
              <a:tblGrid>
                <a:gridCol w="8095529"/>
                <a:gridCol w="473423"/>
              </a:tblGrid>
              <a:tr h="1224136">
                <a:tc>
                  <a:txBody>
                    <a:bodyPr/>
                    <a:lstStyle/>
                    <a:p>
                      <a:pPr algn="l" fontAlgn="t"/>
                      <a:r>
                        <a:rPr lang="it-IT" b="1" i="0" dirty="0">
                          <a:solidFill>
                            <a:srgbClr val="000000"/>
                          </a:solidFill>
                          <a:effectLst/>
                          <a:latin typeface="verdana"/>
                        </a:rPr>
                        <a:t>Guarda</a:t>
                      </a:r>
                      <a:r>
                        <a:rPr lang="it-IT" b="0" i="0" dirty="0">
                          <a:solidFill>
                            <a:srgbClr val="000000"/>
                          </a:solidFill>
                          <a:effectLst/>
                          <a:latin typeface="verdana"/>
                        </a:rPr>
                        <a:t> </a:t>
                      </a:r>
                      <a:r>
                        <a:rPr lang="it-IT" b="1" i="0" dirty="0">
                          <a:solidFill>
                            <a:srgbClr val="000000"/>
                          </a:solidFill>
                          <a:effectLst/>
                          <a:latin typeface="verdana"/>
                        </a:rPr>
                        <a:t>la</a:t>
                      </a:r>
                      <a:r>
                        <a:rPr lang="it-IT" b="0" i="0" dirty="0">
                          <a:solidFill>
                            <a:srgbClr val="000000"/>
                          </a:solidFill>
                          <a:effectLst/>
                          <a:latin typeface="verdana"/>
                        </a:rPr>
                        <a:t> galleria </a:t>
                      </a:r>
                      <a:r>
                        <a:rPr lang="it-IT" b="1" i="0" dirty="0">
                          <a:solidFill>
                            <a:srgbClr val="000000"/>
                          </a:solidFill>
                          <a:effectLst/>
                          <a:latin typeface="verdana"/>
                        </a:rPr>
                        <a:t>di</a:t>
                      </a:r>
                      <a:r>
                        <a:rPr lang="it-IT" b="0" i="0" dirty="0">
                          <a:solidFill>
                            <a:srgbClr val="000000"/>
                          </a:solidFill>
                          <a:effectLst/>
                          <a:latin typeface="verdana"/>
                        </a:rPr>
                        <a:t> </a:t>
                      </a:r>
                      <a:r>
                        <a:rPr lang="it-IT" b="1" i="0" dirty="0">
                          <a:solidFill>
                            <a:srgbClr val="000000"/>
                          </a:solidFill>
                          <a:effectLst/>
                          <a:latin typeface="verdana"/>
                        </a:rPr>
                        <a:t>immagini</a:t>
                      </a:r>
                      <a:r>
                        <a:rPr lang="it-IT" b="0" i="0" dirty="0">
                          <a:solidFill>
                            <a:srgbClr val="000000"/>
                          </a:solidFill>
                          <a:effectLst/>
                          <a:latin typeface="verdana"/>
                        </a:rPr>
                        <a:t> </a:t>
                      </a:r>
                      <a:r>
                        <a:rPr lang="it-IT" b="1" i="0" dirty="0">
                          <a:solidFill>
                            <a:srgbClr val="000000"/>
                          </a:solidFill>
                          <a:effectLst/>
                          <a:latin typeface="verdana"/>
                        </a:rPr>
                        <a:t>della</a:t>
                      </a:r>
                      <a:r>
                        <a:rPr lang="it-IT" b="0" i="0" dirty="0">
                          <a:solidFill>
                            <a:srgbClr val="000000"/>
                          </a:solidFill>
                          <a:effectLst/>
                          <a:latin typeface="verdana"/>
                        </a:rPr>
                        <a:t> </a:t>
                      </a:r>
                      <a:r>
                        <a:rPr lang="it-IT" b="1" i="0" dirty="0">
                          <a:solidFill>
                            <a:srgbClr val="000000"/>
                          </a:solidFill>
                          <a:effectLst/>
                          <a:latin typeface="verdana"/>
                        </a:rPr>
                        <a:t>città</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a:t>
                      </a:r>
                      <a:r>
                        <a:rPr lang="it-IT" b="0" i="0" dirty="0">
                          <a:solidFill>
                            <a:srgbClr val="000000"/>
                          </a:solidFill>
                          <a:effectLst/>
                          <a:latin typeface="times new roman"/>
                        </a:rPr>
                        <a:t>Genova</a:t>
                      </a:r>
                      <a:r>
                        <a:rPr lang="it-IT" b="0" i="0" dirty="0">
                          <a:solidFill>
                            <a:srgbClr val="000000"/>
                          </a:solidFill>
                          <a:effectLst/>
                          <a:latin typeface="verdana"/>
                        </a:rPr>
                        <a:t>, </a:t>
                      </a:r>
                      <a:r>
                        <a:rPr lang="it-IT" b="1" i="0" dirty="0">
                          <a:solidFill>
                            <a:srgbClr val="000000"/>
                          </a:solidFill>
                          <a:effectLst/>
                          <a:latin typeface="verdana"/>
                        </a:rPr>
                        <a:t>un</a:t>
                      </a:r>
                      <a:r>
                        <a:rPr lang="it-IT" b="0" i="0" dirty="0">
                          <a:solidFill>
                            <a:srgbClr val="000000"/>
                          </a:solidFill>
                          <a:effectLst/>
                          <a:latin typeface="verdana"/>
                        </a:rPr>
                        <a:t> </a:t>
                      </a:r>
                      <a:r>
                        <a:rPr lang="it-IT" b="1" i="0" dirty="0">
                          <a:solidFill>
                            <a:srgbClr val="000000"/>
                          </a:solidFill>
                          <a:effectLst/>
                          <a:latin typeface="verdana"/>
                        </a:rPr>
                        <a:t>teatro</a:t>
                      </a:r>
                      <a:r>
                        <a:rPr lang="it-IT" b="0" i="0" dirty="0">
                          <a:solidFill>
                            <a:srgbClr val="000000"/>
                          </a:solidFill>
                          <a:effectLst/>
                          <a:latin typeface="verdana"/>
                        </a:rPr>
                        <a:t> </a:t>
                      </a:r>
                      <a:r>
                        <a:rPr lang="it-IT" b="1" i="0" dirty="0">
                          <a:solidFill>
                            <a:srgbClr val="000000"/>
                          </a:solidFill>
                          <a:effectLst/>
                          <a:latin typeface="verdana"/>
                        </a:rPr>
                        <a:t>naturale</a:t>
                      </a:r>
                      <a:r>
                        <a:rPr lang="it-IT" b="0" i="0" dirty="0">
                          <a:solidFill>
                            <a:srgbClr val="000000"/>
                          </a:solidFill>
                          <a:effectLst/>
                          <a:latin typeface="verdana"/>
                        </a:rPr>
                        <a:t>, </a:t>
                      </a:r>
                      <a:r>
                        <a:rPr lang="it-IT" b="1" i="0" dirty="0">
                          <a:solidFill>
                            <a:srgbClr val="000000"/>
                          </a:solidFill>
                          <a:effectLst/>
                          <a:latin typeface="verdana"/>
                        </a:rPr>
                        <a:t>una</a:t>
                      </a:r>
                      <a:r>
                        <a:rPr lang="it-IT" b="0" i="0" dirty="0">
                          <a:solidFill>
                            <a:srgbClr val="000000"/>
                          </a:solidFill>
                          <a:effectLst/>
                          <a:latin typeface="verdana"/>
                        </a:rPr>
                        <a:t> cornice </a:t>
                      </a:r>
                      <a:r>
                        <a:rPr lang="it-IT" b="1" i="0" dirty="0">
                          <a:solidFill>
                            <a:srgbClr val="000000"/>
                          </a:solidFill>
                          <a:effectLst/>
                          <a:latin typeface="verdana"/>
                        </a:rPr>
                        <a:t>di</a:t>
                      </a:r>
                      <a:r>
                        <a:rPr lang="it-IT" b="0" i="0" dirty="0">
                          <a:solidFill>
                            <a:srgbClr val="000000"/>
                          </a:solidFill>
                          <a:effectLst/>
                          <a:latin typeface="verdana"/>
                        </a:rPr>
                        <a:t> </a:t>
                      </a:r>
                      <a:r>
                        <a:rPr lang="it-IT" b="1" i="0" dirty="0">
                          <a:solidFill>
                            <a:srgbClr val="000000"/>
                          </a:solidFill>
                          <a:effectLst/>
                          <a:latin typeface="verdana"/>
                        </a:rPr>
                        <a:t>monti</a:t>
                      </a:r>
                      <a:r>
                        <a:rPr lang="it-IT" b="0" i="0" dirty="0">
                          <a:solidFill>
                            <a:srgbClr val="000000"/>
                          </a:solidFill>
                          <a:effectLst/>
                          <a:latin typeface="verdana"/>
                        </a:rPr>
                        <a:t> </a:t>
                      </a:r>
                      <a:r>
                        <a:rPr lang="it-IT" b="1" i="0" dirty="0">
                          <a:solidFill>
                            <a:srgbClr val="000000"/>
                          </a:solidFill>
                          <a:effectLst/>
                          <a:latin typeface="verdana"/>
                        </a:rPr>
                        <a:t>che</a:t>
                      </a:r>
                      <a:r>
                        <a:rPr lang="it-IT" b="0" i="0" dirty="0">
                          <a:solidFill>
                            <a:srgbClr val="000000"/>
                          </a:solidFill>
                          <a:effectLst/>
                          <a:latin typeface="verdana"/>
                        </a:rPr>
                        <a:t> </a:t>
                      </a:r>
                      <a:r>
                        <a:rPr lang="it-IT" b="1" i="0" dirty="0">
                          <a:solidFill>
                            <a:srgbClr val="000000"/>
                          </a:solidFill>
                          <a:effectLst/>
                          <a:latin typeface="verdana"/>
                        </a:rPr>
                        <a:t>si</a:t>
                      </a:r>
                      <a:r>
                        <a:rPr lang="it-IT" b="0" i="0" dirty="0">
                          <a:solidFill>
                            <a:srgbClr val="000000"/>
                          </a:solidFill>
                          <a:effectLst/>
                          <a:latin typeface="verdana"/>
                        </a:rPr>
                        <a:t> </a:t>
                      </a:r>
                      <a:r>
                        <a:rPr lang="it-IT" b="1" i="0" dirty="0">
                          <a:solidFill>
                            <a:srgbClr val="000000"/>
                          </a:solidFill>
                          <a:effectLst/>
                          <a:latin typeface="verdana"/>
                        </a:rPr>
                        <a:t>apre</a:t>
                      </a:r>
                      <a:r>
                        <a:rPr lang="it-IT" b="0" i="0" dirty="0">
                          <a:solidFill>
                            <a:srgbClr val="000000"/>
                          </a:solidFill>
                          <a:effectLst/>
                          <a:latin typeface="verdana"/>
                        </a:rPr>
                        <a:t> </a:t>
                      </a:r>
                      <a:r>
                        <a:rPr lang="it-IT" b="1" i="0" dirty="0">
                          <a:solidFill>
                            <a:srgbClr val="000000"/>
                          </a:solidFill>
                          <a:effectLst/>
                          <a:latin typeface="verdana"/>
                        </a:rPr>
                        <a:t>su</a:t>
                      </a:r>
                      <a:r>
                        <a:rPr lang="it-IT" b="0" i="0" dirty="0">
                          <a:solidFill>
                            <a:srgbClr val="000000"/>
                          </a:solidFill>
                          <a:effectLst/>
                          <a:latin typeface="verdana"/>
                        </a:rPr>
                        <a:t> </a:t>
                      </a:r>
                      <a:r>
                        <a:rPr lang="it-IT" b="1" i="0" dirty="0">
                          <a:solidFill>
                            <a:srgbClr val="000000"/>
                          </a:solidFill>
                          <a:effectLst/>
                          <a:latin typeface="verdana"/>
                        </a:rPr>
                        <a:t>un</a:t>
                      </a:r>
                      <a:r>
                        <a:rPr lang="it-IT" b="0" i="0" dirty="0">
                          <a:solidFill>
                            <a:srgbClr val="000000"/>
                          </a:solidFill>
                          <a:effectLst/>
                          <a:latin typeface="verdana"/>
                        </a:rPr>
                        <a:t> golfo </a:t>
                      </a:r>
                      <a:r>
                        <a:rPr lang="it-IT" b="1" i="0" dirty="0" err="1">
                          <a:solidFill>
                            <a:srgbClr val="000000"/>
                          </a:solidFill>
                          <a:effectLst/>
                          <a:latin typeface="verdana"/>
                        </a:rPr>
                        <a:t>dimare</a:t>
                      </a:r>
                      <a:r>
                        <a:rPr lang="it-IT" b="0" i="0" dirty="0">
                          <a:solidFill>
                            <a:srgbClr val="000000"/>
                          </a:solidFill>
                          <a:effectLst/>
                          <a:latin typeface="verdana"/>
                        </a:rPr>
                        <a:t> </a:t>
                      </a:r>
                      <a:r>
                        <a:rPr lang="it-IT" b="1" i="0" dirty="0">
                          <a:solidFill>
                            <a:srgbClr val="000000"/>
                          </a:solidFill>
                          <a:effectLst/>
                          <a:latin typeface="verdana"/>
                        </a:rPr>
                        <a:t>azzurro</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58</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3010354856"/>
              </p:ext>
            </p:extLst>
          </p:nvPr>
        </p:nvGraphicFramePr>
        <p:xfrm>
          <a:off x="395536" y="1916832"/>
          <a:ext cx="8496944" cy="899160"/>
        </p:xfrm>
        <a:graphic>
          <a:graphicData uri="http://schemas.openxmlformats.org/drawingml/2006/table">
            <a:tbl>
              <a:tblPr/>
              <a:tblGrid>
                <a:gridCol w="8027499"/>
                <a:gridCol w="469445"/>
              </a:tblGrid>
              <a:tr h="0">
                <a:tc>
                  <a:txBody>
                    <a:bodyPr/>
                    <a:lstStyle/>
                    <a:p>
                      <a:pPr algn="l" fontAlgn="t"/>
                      <a:r>
                        <a:rPr lang="it-IT" b="0" i="0" dirty="0">
                          <a:solidFill>
                            <a:srgbClr val="000000"/>
                          </a:solidFill>
                          <a:effectLst/>
                          <a:latin typeface="times new roman"/>
                        </a:rPr>
                        <a:t>Genova</a:t>
                      </a:r>
                      <a:r>
                        <a:rPr lang="it-IT" b="0" i="0" dirty="0">
                          <a:solidFill>
                            <a:srgbClr val="000000"/>
                          </a:solidFill>
                          <a:effectLst/>
                          <a:latin typeface="verdana"/>
                        </a:rPr>
                        <a:t> </a:t>
                      </a:r>
                      <a:r>
                        <a:rPr lang="it-IT" b="1" i="0" dirty="0">
                          <a:solidFill>
                            <a:srgbClr val="000000"/>
                          </a:solidFill>
                          <a:effectLst/>
                          <a:latin typeface="verdana"/>
                        </a:rPr>
                        <a:t>dispone</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a:t>
                      </a:r>
                      <a:r>
                        <a:rPr lang="it-IT" b="1" i="0" dirty="0">
                          <a:solidFill>
                            <a:srgbClr val="000000"/>
                          </a:solidFill>
                          <a:effectLst/>
                          <a:latin typeface="verdana"/>
                        </a:rPr>
                        <a:t>un</a:t>
                      </a:r>
                      <a:r>
                        <a:rPr lang="it-IT" b="0" i="0" dirty="0">
                          <a:solidFill>
                            <a:srgbClr val="000000"/>
                          </a:solidFill>
                          <a:effectLst/>
                          <a:latin typeface="verdana"/>
                        </a:rPr>
                        <a:t> </a:t>
                      </a:r>
                      <a:r>
                        <a:rPr lang="it-IT" b="1" i="0" dirty="0">
                          <a:solidFill>
                            <a:srgbClr val="000000"/>
                          </a:solidFill>
                          <a:effectLst/>
                          <a:latin typeface="verdana"/>
                        </a:rPr>
                        <a:t>centro</a:t>
                      </a:r>
                      <a:r>
                        <a:rPr lang="it-IT" b="0" i="0" dirty="0">
                          <a:solidFill>
                            <a:srgbClr val="000000"/>
                          </a:solidFill>
                          <a:effectLst/>
                          <a:latin typeface="verdana"/>
                        </a:rPr>
                        <a:t> </a:t>
                      </a:r>
                      <a:r>
                        <a:rPr lang="it-IT" b="1" i="0" dirty="0">
                          <a:solidFill>
                            <a:srgbClr val="000000"/>
                          </a:solidFill>
                          <a:effectLst/>
                          <a:latin typeface="verdana"/>
                        </a:rPr>
                        <a:t>storico</a:t>
                      </a:r>
                      <a:r>
                        <a:rPr lang="it-IT" b="0" i="0" dirty="0">
                          <a:solidFill>
                            <a:srgbClr val="000000"/>
                          </a:solidFill>
                          <a:effectLst/>
                          <a:latin typeface="verdana"/>
                        </a:rPr>
                        <a:t> </a:t>
                      </a:r>
                      <a:r>
                        <a:rPr lang="it-IT" b="1" i="0" dirty="0">
                          <a:solidFill>
                            <a:srgbClr val="000000"/>
                          </a:solidFill>
                          <a:effectLst/>
                          <a:latin typeface="verdana"/>
                        </a:rPr>
                        <a:t>conosciuto</a:t>
                      </a:r>
                      <a:r>
                        <a:rPr lang="it-IT" b="0" i="0" dirty="0">
                          <a:solidFill>
                            <a:srgbClr val="000000"/>
                          </a:solidFill>
                          <a:effectLst/>
                          <a:latin typeface="verdana"/>
                        </a:rPr>
                        <a:t> </a:t>
                      </a:r>
                      <a:r>
                        <a:rPr lang="it-IT" b="1" i="0" dirty="0">
                          <a:solidFill>
                            <a:srgbClr val="000000"/>
                          </a:solidFill>
                          <a:effectLst/>
                          <a:latin typeface="verdana"/>
                        </a:rPr>
                        <a:t>come</a:t>
                      </a:r>
                      <a:r>
                        <a:rPr lang="it-IT" b="0" i="0" dirty="0">
                          <a:solidFill>
                            <a:srgbClr val="000000"/>
                          </a:solidFill>
                          <a:effectLst/>
                          <a:latin typeface="verdana"/>
                        </a:rPr>
                        <a:t> "</a:t>
                      </a:r>
                      <a:r>
                        <a:rPr lang="it-IT" b="1" i="0" dirty="0">
                          <a:solidFill>
                            <a:srgbClr val="000000"/>
                          </a:solidFill>
                          <a:effectLst/>
                          <a:latin typeface="verdana"/>
                        </a:rPr>
                        <a:t>i</a:t>
                      </a:r>
                      <a:r>
                        <a:rPr lang="it-IT" b="0" i="0" dirty="0">
                          <a:solidFill>
                            <a:srgbClr val="000000"/>
                          </a:solidFill>
                          <a:effectLst/>
                          <a:latin typeface="verdana"/>
                        </a:rPr>
                        <a:t> </a:t>
                      </a:r>
                      <a:r>
                        <a:rPr lang="it-IT" b="0" i="0" dirty="0">
                          <a:solidFill>
                            <a:srgbClr val="000000"/>
                          </a:solidFill>
                          <a:effectLst/>
                          <a:latin typeface="times new roman"/>
                        </a:rPr>
                        <a:t>vicoli</a:t>
                      </a:r>
                      <a:r>
                        <a:rPr lang="it-IT" b="0" i="0" dirty="0">
                          <a:solidFill>
                            <a:srgbClr val="000000"/>
                          </a:solidFill>
                          <a:effectLst/>
                          <a:latin typeface="verdana"/>
                        </a:rPr>
                        <a:t>", </a:t>
                      </a:r>
                      <a:r>
                        <a:rPr lang="it-IT" b="1" i="0" dirty="0">
                          <a:solidFill>
                            <a:srgbClr val="000000"/>
                          </a:solidFill>
                          <a:effectLst/>
                          <a:latin typeface="verdana"/>
                        </a:rPr>
                        <a:t>uno</a:t>
                      </a:r>
                      <a:r>
                        <a:rPr lang="it-IT" b="0" i="0" dirty="0">
                          <a:solidFill>
                            <a:srgbClr val="000000"/>
                          </a:solidFill>
                          <a:effectLst/>
                          <a:latin typeface="verdana"/>
                        </a:rPr>
                        <a:t> </a:t>
                      </a:r>
                      <a:r>
                        <a:rPr lang="it-IT" b="1" i="0" dirty="0">
                          <a:solidFill>
                            <a:srgbClr val="000000"/>
                          </a:solidFill>
                          <a:effectLst/>
                          <a:latin typeface="verdana"/>
                        </a:rPr>
                        <a:t>tra</a:t>
                      </a:r>
                      <a:r>
                        <a:rPr lang="it-IT" b="0" i="0" dirty="0">
                          <a:solidFill>
                            <a:srgbClr val="000000"/>
                          </a:solidFill>
                          <a:effectLst/>
                          <a:latin typeface="verdana"/>
                        </a:rPr>
                        <a:t> </a:t>
                      </a:r>
                      <a:r>
                        <a:rPr lang="it-IT" b="1" i="0" dirty="0">
                          <a:solidFill>
                            <a:srgbClr val="000000"/>
                          </a:solidFill>
                          <a:effectLst/>
                          <a:latin typeface="verdana"/>
                        </a:rPr>
                        <a:t>i</a:t>
                      </a:r>
                      <a:r>
                        <a:rPr lang="it-IT" b="0" i="0" dirty="0">
                          <a:solidFill>
                            <a:srgbClr val="000000"/>
                          </a:solidFill>
                          <a:effectLst/>
                          <a:latin typeface="verdana"/>
                        </a:rPr>
                        <a:t> </a:t>
                      </a:r>
                      <a:r>
                        <a:rPr lang="it-IT" b="1" i="0" dirty="0">
                          <a:solidFill>
                            <a:srgbClr val="000000"/>
                          </a:solidFill>
                          <a:effectLst/>
                          <a:latin typeface="verdana"/>
                        </a:rPr>
                        <a:t>più</a:t>
                      </a:r>
                      <a:r>
                        <a:rPr lang="it-IT" b="0" i="0" dirty="0">
                          <a:solidFill>
                            <a:srgbClr val="000000"/>
                          </a:solidFill>
                          <a:effectLst/>
                          <a:latin typeface="verdana"/>
                        </a:rPr>
                        <a:t> </a:t>
                      </a:r>
                      <a:r>
                        <a:rPr lang="it-IT" b="1" i="0" dirty="0">
                          <a:solidFill>
                            <a:srgbClr val="000000"/>
                          </a:solidFill>
                          <a:effectLst/>
                          <a:latin typeface="verdana"/>
                        </a:rPr>
                        <a:t>grandi</a:t>
                      </a:r>
                      <a:r>
                        <a:rPr lang="it-IT" b="0" i="0" dirty="0">
                          <a:solidFill>
                            <a:srgbClr val="000000"/>
                          </a:solidFill>
                          <a:effectLst/>
                          <a:latin typeface="verdana"/>
                        </a:rPr>
                        <a:t> </a:t>
                      </a:r>
                      <a:r>
                        <a:rPr lang="it-IT" b="1" i="0" dirty="0">
                          <a:solidFill>
                            <a:srgbClr val="000000"/>
                          </a:solidFill>
                          <a:effectLst/>
                          <a:latin typeface="verdana"/>
                        </a:rPr>
                        <a:t>d'</a:t>
                      </a:r>
                      <a:r>
                        <a:rPr lang="it-IT" b="0" i="0" dirty="0">
                          <a:solidFill>
                            <a:srgbClr val="000000"/>
                          </a:solidFill>
                          <a:effectLst/>
                          <a:latin typeface="times new roman"/>
                        </a:rPr>
                        <a:t>Europa</a:t>
                      </a:r>
                      <a:r>
                        <a:rPr lang="it-IT" b="0" i="0" dirty="0">
                          <a:solidFill>
                            <a:srgbClr val="000000"/>
                          </a:solidFill>
                          <a:effectLst/>
                          <a:latin typeface="verdana"/>
                        </a:rPr>
                        <a:t>, </a:t>
                      </a:r>
                      <a:r>
                        <a:rPr lang="it-IT" b="1" i="0" dirty="0">
                          <a:solidFill>
                            <a:srgbClr val="000000"/>
                          </a:solidFill>
                          <a:effectLst/>
                          <a:latin typeface="verdana"/>
                        </a:rPr>
                        <a:t>che</a:t>
                      </a:r>
                      <a:r>
                        <a:rPr lang="it-IT" b="0" i="0" dirty="0">
                          <a:solidFill>
                            <a:srgbClr val="000000"/>
                          </a:solidFill>
                          <a:effectLst/>
                          <a:latin typeface="verdana"/>
                        </a:rPr>
                        <a:t> </a:t>
                      </a:r>
                      <a:r>
                        <a:rPr lang="it-IT" b="1" i="0" dirty="0">
                          <a:solidFill>
                            <a:srgbClr val="000000"/>
                          </a:solidFill>
                          <a:effectLst/>
                          <a:latin typeface="verdana"/>
                        </a:rPr>
                        <a:t>in</a:t>
                      </a:r>
                      <a:r>
                        <a:rPr lang="it-IT" b="0" i="0" dirty="0">
                          <a:solidFill>
                            <a:srgbClr val="000000"/>
                          </a:solidFill>
                          <a:effectLst/>
                          <a:latin typeface="verdana"/>
                        </a:rPr>
                        <a:t> </a:t>
                      </a:r>
                      <a:r>
                        <a:rPr lang="it-IT" b="0" i="0" dirty="0" err="1">
                          <a:solidFill>
                            <a:srgbClr val="000000"/>
                          </a:solidFill>
                          <a:effectLst/>
                          <a:latin typeface="verdana"/>
                        </a:rPr>
                        <a:t>genovese</a:t>
                      </a:r>
                      <a:r>
                        <a:rPr lang="it-IT" b="1" i="0" dirty="0" err="1">
                          <a:solidFill>
                            <a:srgbClr val="000000"/>
                          </a:solidFill>
                          <a:effectLst/>
                          <a:latin typeface="verdana"/>
                        </a:rPr>
                        <a:t>prendono</a:t>
                      </a:r>
                      <a:r>
                        <a:rPr lang="it-IT" b="0" i="0" dirty="0">
                          <a:solidFill>
                            <a:srgbClr val="000000"/>
                          </a:solidFill>
                          <a:effectLst/>
                          <a:latin typeface="verdana"/>
                        </a:rPr>
                        <a:t> </a:t>
                      </a:r>
                      <a:r>
                        <a:rPr lang="it-IT" b="1" i="0" dirty="0">
                          <a:solidFill>
                            <a:srgbClr val="000000"/>
                          </a:solidFill>
                          <a:effectLst/>
                          <a:latin typeface="verdana"/>
                        </a:rPr>
                        <a:t>il</a:t>
                      </a:r>
                      <a:r>
                        <a:rPr lang="it-IT" b="0" i="0" dirty="0">
                          <a:solidFill>
                            <a:srgbClr val="000000"/>
                          </a:solidFill>
                          <a:effectLst/>
                          <a:latin typeface="verdana"/>
                        </a:rPr>
                        <a:t> </a:t>
                      </a:r>
                      <a:r>
                        <a:rPr lang="it-IT" b="1" i="0" dirty="0">
                          <a:solidFill>
                            <a:srgbClr val="000000"/>
                          </a:solidFill>
                          <a:effectLst/>
                          <a:latin typeface="verdana"/>
                        </a:rPr>
                        <a:t>nome</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a:t>
                      </a:r>
                      <a:r>
                        <a:rPr lang="it-IT" b="0" i="0" dirty="0" err="1">
                          <a:solidFill>
                            <a:srgbClr val="000000"/>
                          </a:solidFill>
                          <a:effectLst/>
                          <a:latin typeface="times new roman"/>
                        </a:rPr>
                        <a:t>caruggi</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57</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11" name="Rectangle 1"/>
          <p:cNvSpPr>
            <a:spLocks noChangeArrowheads="1"/>
          </p:cNvSpPr>
          <p:nvPr/>
        </p:nvSpPr>
        <p:spPr bwMode="auto">
          <a:xfrm>
            <a:off x="976313" y="340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Tabella 11"/>
          <p:cNvGraphicFramePr>
            <a:graphicFrameLocks noGrp="1"/>
          </p:cNvGraphicFramePr>
          <p:nvPr>
            <p:extLst>
              <p:ext uri="{D42A27DB-BD31-4B8C-83A1-F6EECF244321}">
                <p14:modId xmlns:p14="http://schemas.microsoft.com/office/powerpoint/2010/main" val="2454177411"/>
              </p:ext>
            </p:extLst>
          </p:nvPr>
        </p:nvGraphicFramePr>
        <p:xfrm>
          <a:off x="467544" y="3002121"/>
          <a:ext cx="8424936" cy="1722120"/>
        </p:xfrm>
        <a:graphic>
          <a:graphicData uri="http://schemas.openxmlformats.org/drawingml/2006/table">
            <a:tbl>
              <a:tblPr/>
              <a:tblGrid>
                <a:gridCol w="7959469"/>
                <a:gridCol w="465467"/>
              </a:tblGrid>
              <a:tr h="0">
                <a:tc>
                  <a:txBody>
                    <a:bodyPr/>
                    <a:lstStyle/>
                    <a:p>
                      <a:pPr algn="l" fontAlgn="t"/>
                      <a:r>
                        <a:rPr lang="it-IT" b="0" i="0" dirty="0">
                          <a:solidFill>
                            <a:srgbClr val="000000"/>
                          </a:solidFill>
                          <a:effectLst/>
                          <a:latin typeface="times new roman"/>
                        </a:rPr>
                        <a:t>Firenze</a:t>
                      </a:r>
                      <a:r>
                        <a:rPr lang="it-IT" b="0" i="0" dirty="0">
                          <a:solidFill>
                            <a:srgbClr val="000000"/>
                          </a:solidFill>
                          <a:effectLst/>
                          <a:latin typeface="verdana"/>
                        </a:rPr>
                        <a:t>, </a:t>
                      </a:r>
                      <a:r>
                        <a:rPr lang="it-IT" b="1" i="0" dirty="0">
                          <a:solidFill>
                            <a:srgbClr val="000000"/>
                          </a:solidFill>
                          <a:effectLst/>
                          <a:latin typeface="verdana"/>
                        </a:rPr>
                        <a:t>città</a:t>
                      </a:r>
                      <a:r>
                        <a:rPr lang="it-IT" b="0" i="0" dirty="0">
                          <a:solidFill>
                            <a:srgbClr val="000000"/>
                          </a:solidFill>
                          <a:effectLst/>
                          <a:latin typeface="verdana"/>
                        </a:rPr>
                        <a:t> </a:t>
                      </a:r>
                      <a:r>
                        <a:rPr lang="it-IT" b="1" i="0" dirty="0">
                          <a:solidFill>
                            <a:srgbClr val="000000"/>
                          </a:solidFill>
                          <a:effectLst/>
                          <a:latin typeface="verdana"/>
                        </a:rPr>
                        <a:t>d'arte</a:t>
                      </a:r>
                      <a:r>
                        <a:rPr lang="it-IT" b="0" i="0" dirty="0">
                          <a:solidFill>
                            <a:srgbClr val="000000"/>
                          </a:solidFill>
                          <a:effectLst/>
                          <a:latin typeface="verdana"/>
                        </a:rPr>
                        <a:t> </a:t>
                      </a:r>
                      <a:r>
                        <a:rPr lang="it-IT" b="1" i="0" dirty="0">
                          <a:solidFill>
                            <a:srgbClr val="000000"/>
                          </a:solidFill>
                          <a:effectLst/>
                          <a:latin typeface="verdana"/>
                        </a:rPr>
                        <a:t>per</a:t>
                      </a:r>
                      <a:r>
                        <a:rPr lang="it-IT" b="0" i="0" dirty="0">
                          <a:solidFill>
                            <a:srgbClr val="000000"/>
                          </a:solidFill>
                          <a:effectLst/>
                          <a:latin typeface="verdana"/>
                        </a:rPr>
                        <a:t> </a:t>
                      </a:r>
                      <a:r>
                        <a:rPr lang="it-IT" b="1" i="0" dirty="0">
                          <a:solidFill>
                            <a:srgbClr val="000000"/>
                          </a:solidFill>
                          <a:effectLst/>
                          <a:latin typeface="verdana"/>
                        </a:rPr>
                        <a:t>eccellenza</a:t>
                      </a:r>
                      <a:r>
                        <a:rPr lang="it-IT" b="0" i="0" dirty="0">
                          <a:solidFill>
                            <a:srgbClr val="000000"/>
                          </a:solidFill>
                          <a:effectLst/>
                          <a:latin typeface="verdana"/>
                        </a:rPr>
                        <a:t>, </a:t>
                      </a:r>
                      <a:r>
                        <a:rPr lang="it-IT" b="1" i="0" dirty="0">
                          <a:solidFill>
                            <a:srgbClr val="000000"/>
                          </a:solidFill>
                          <a:effectLst/>
                          <a:latin typeface="verdana"/>
                        </a:rPr>
                        <a:t>vide</a:t>
                      </a:r>
                      <a:r>
                        <a:rPr lang="it-IT" b="0" i="0" dirty="0">
                          <a:solidFill>
                            <a:srgbClr val="000000"/>
                          </a:solidFill>
                          <a:effectLst/>
                          <a:latin typeface="verdana"/>
                        </a:rPr>
                        <a:t> </a:t>
                      </a:r>
                      <a:r>
                        <a:rPr lang="it-IT" b="1" i="0" dirty="0">
                          <a:solidFill>
                            <a:srgbClr val="000000"/>
                          </a:solidFill>
                          <a:effectLst/>
                          <a:latin typeface="verdana"/>
                        </a:rPr>
                        <a:t>il</a:t>
                      </a:r>
                      <a:r>
                        <a:rPr lang="it-IT" b="0" i="0" dirty="0">
                          <a:solidFill>
                            <a:srgbClr val="000000"/>
                          </a:solidFill>
                          <a:effectLst/>
                          <a:latin typeface="verdana"/>
                        </a:rPr>
                        <a:t> </a:t>
                      </a:r>
                      <a:r>
                        <a:rPr lang="it-IT" b="1" i="0" dirty="0">
                          <a:solidFill>
                            <a:srgbClr val="000000"/>
                          </a:solidFill>
                          <a:effectLst/>
                          <a:latin typeface="verdana"/>
                        </a:rPr>
                        <a:t>passaggio</a:t>
                      </a:r>
                      <a:r>
                        <a:rPr lang="it-IT" b="0" i="0" dirty="0">
                          <a:solidFill>
                            <a:srgbClr val="000000"/>
                          </a:solidFill>
                          <a:effectLst/>
                          <a:latin typeface="verdana"/>
                        </a:rPr>
                        <a:t> </a:t>
                      </a:r>
                      <a:r>
                        <a:rPr lang="it-IT" b="1" i="0" dirty="0">
                          <a:solidFill>
                            <a:srgbClr val="000000"/>
                          </a:solidFill>
                          <a:effectLst/>
                          <a:latin typeface="verdana"/>
                        </a:rPr>
                        <a:t>dei</a:t>
                      </a:r>
                      <a:r>
                        <a:rPr lang="it-IT" b="0" i="0" dirty="0">
                          <a:solidFill>
                            <a:srgbClr val="000000"/>
                          </a:solidFill>
                          <a:effectLst/>
                          <a:latin typeface="verdana"/>
                        </a:rPr>
                        <a:t> </a:t>
                      </a:r>
                      <a:r>
                        <a:rPr lang="it-IT" b="1" i="0" dirty="0">
                          <a:solidFill>
                            <a:srgbClr val="000000"/>
                          </a:solidFill>
                          <a:effectLst/>
                          <a:latin typeface="verdana"/>
                        </a:rPr>
                        <a:t>padri</a:t>
                      </a:r>
                      <a:r>
                        <a:rPr lang="it-IT" b="0" i="0" dirty="0">
                          <a:solidFill>
                            <a:srgbClr val="000000"/>
                          </a:solidFill>
                          <a:effectLst/>
                          <a:latin typeface="verdana"/>
                        </a:rPr>
                        <a:t> </a:t>
                      </a:r>
                      <a:r>
                        <a:rPr lang="it-IT" b="1" i="0" dirty="0">
                          <a:solidFill>
                            <a:srgbClr val="000000"/>
                          </a:solidFill>
                          <a:effectLst/>
                          <a:latin typeface="verdana"/>
                        </a:rPr>
                        <a:t>della</a:t>
                      </a:r>
                      <a:r>
                        <a:rPr lang="it-IT" b="0" i="0" dirty="0">
                          <a:solidFill>
                            <a:srgbClr val="000000"/>
                          </a:solidFill>
                          <a:effectLst/>
                          <a:latin typeface="verdana"/>
                        </a:rPr>
                        <a:t> </a:t>
                      </a:r>
                      <a:r>
                        <a:rPr lang="it-IT" b="0" i="1" dirty="0">
                          <a:solidFill>
                            <a:srgbClr val="000000"/>
                          </a:solidFill>
                          <a:effectLst/>
                          <a:latin typeface="verdana"/>
                        </a:rPr>
                        <a:t>pittura</a:t>
                      </a:r>
                      <a:r>
                        <a:rPr lang="it-IT" b="0" i="0" dirty="0">
                          <a:solidFill>
                            <a:srgbClr val="000000"/>
                          </a:solidFill>
                          <a:effectLst/>
                          <a:latin typeface="verdana"/>
                        </a:rPr>
                        <a:t> </a:t>
                      </a:r>
                      <a:r>
                        <a:rPr lang="it-IT" b="1" i="0" dirty="0">
                          <a:solidFill>
                            <a:srgbClr val="000000"/>
                          </a:solidFill>
                          <a:effectLst/>
                          <a:latin typeface="verdana"/>
                        </a:rPr>
                        <a:t>italiana</a:t>
                      </a:r>
                      <a:r>
                        <a:rPr lang="it-IT" b="0" i="0" dirty="0">
                          <a:solidFill>
                            <a:srgbClr val="000000"/>
                          </a:solidFill>
                          <a:effectLst/>
                          <a:latin typeface="verdana"/>
                        </a:rPr>
                        <a:t> </a:t>
                      </a:r>
                      <a:r>
                        <a:rPr lang="it-IT" b="0" i="0" dirty="0">
                          <a:solidFill>
                            <a:srgbClr val="000000"/>
                          </a:solidFill>
                          <a:effectLst/>
                          <a:latin typeface="times new roman"/>
                        </a:rPr>
                        <a:t>Giotto</a:t>
                      </a:r>
                      <a:r>
                        <a:rPr lang="it-IT" b="0" i="0" dirty="0">
                          <a:solidFill>
                            <a:srgbClr val="000000"/>
                          </a:solidFill>
                          <a:effectLst/>
                          <a:latin typeface="verdana"/>
                        </a:rPr>
                        <a:t> </a:t>
                      </a:r>
                      <a:r>
                        <a:rPr lang="it-IT" b="1" i="0" dirty="0">
                          <a:solidFill>
                            <a:srgbClr val="000000"/>
                          </a:solidFill>
                          <a:effectLst/>
                          <a:latin typeface="verdana"/>
                        </a:rPr>
                        <a:t>e</a:t>
                      </a:r>
                      <a:r>
                        <a:rPr lang="it-IT" b="0" i="0" dirty="0">
                          <a:solidFill>
                            <a:srgbClr val="000000"/>
                          </a:solidFill>
                          <a:effectLst/>
                          <a:latin typeface="verdana"/>
                        </a:rPr>
                        <a:t> </a:t>
                      </a:r>
                      <a:r>
                        <a:rPr lang="it-IT" b="0" i="0" dirty="0">
                          <a:solidFill>
                            <a:srgbClr val="000000"/>
                          </a:solidFill>
                          <a:effectLst/>
                          <a:latin typeface="times new roman"/>
                        </a:rPr>
                        <a:t>Cimabue</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a:t>
                      </a:r>
                      <a:r>
                        <a:rPr lang="it-IT" b="0" i="0" dirty="0">
                          <a:solidFill>
                            <a:srgbClr val="000000"/>
                          </a:solidFill>
                          <a:effectLst/>
                          <a:latin typeface="times new roman"/>
                        </a:rPr>
                        <a:t>Brunelleschi</a:t>
                      </a:r>
                      <a:r>
                        <a:rPr lang="it-IT" b="0" i="0" dirty="0">
                          <a:solidFill>
                            <a:srgbClr val="000000"/>
                          </a:solidFill>
                          <a:effectLst/>
                          <a:latin typeface="verdana"/>
                        </a:rPr>
                        <a:t> </a:t>
                      </a:r>
                      <a:r>
                        <a:rPr lang="it-IT" b="1" i="0" dirty="0" err="1">
                          <a:solidFill>
                            <a:srgbClr val="000000"/>
                          </a:solidFill>
                          <a:effectLst/>
                          <a:latin typeface="verdana"/>
                        </a:rPr>
                        <a:t>e</a:t>
                      </a:r>
                      <a:r>
                        <a:rPr lang="it-IT" b="0" i="0" dirty="0" err="1">
                          <a:solidFill>
                            <a:srgbClr val="000000"/>
                          </a:solidFill>
                          <a:effectLst/>
                          <a:latin typeface="times new roman"/>
                        </a:rPr>
                        <a:t>Botticelli</a:t>
                      </a:r>
                      <a:r>
                        <a:rPr lang="it-IT" b="0" i="0" dirty="0">
                          <a:solidFill>
                            <a:srgbClr val="000000"/>
                          </a:solidFill>
                          <a:effectLst/>
                          <a:latin typeface="verdana"/>
                        </a:rPr>
                        <a:t>, </a:t>
                      </a:r>
                      <a:r>
                        <a:rPr lang="it-IT" b="1" i="0" dirty="0">
                          <a:solidFill>
                            <a:srgbClr val="000000"/>
                          </a:solidFill>
                          <a:effectLst/>
                          <a:latin typeface="verdana"/>
                        </a:rPr>
                        <a:t>dei</a:t>
                      </a:r>
                      <a:r>
                        <a:rPr lang="it-IT" b="0" i="0" dirty="0">
                          <a:solidFill>
                            <a:srgbClr val="000000"/>
                          </a:solidFill>
                          <a:effectLst/>
                          <a:latin typeface="verdana"/>
                        </a:rPr>
                        <a:t> geni universali </a:t>
                      </a:r>
                      <a:r>
                        <a:rPr lang="it-IT" b="1" i="0" dirty="0">
                          <a:solidFill>
                            <a:srgbClr val="000000"/>
                          </a:solidFill>
                          <a:effectLst/>
                          <a:latin typeface="verdana"/>
                        </a:rPr>
                        <a:t>quali</a:t>
                      </a:r>
                      <a:r>
                        <a:rPr lang="it-IT" b="0" i="0" dirty="0">
                          <a:solidFill>
                            <a:srgbClr val="000000"/>
                          </a:solidFill>
                          <a:effectLst/>
                          <a:latin typeface="verdana"/>
                        </a:rPr>
                        <a:t> </a:t>
                      </a:r>
                      <a:r>
                        <a:rPr lang="it-IT" b="0" i="0" dirty="0">
                          <a:solidFill>
                            <a:srgbClr val="000000"/>
                          </a:solidFill>
                          <a:effectLst/>
                          <a:latin typeface="times new roman"/>
                        </a:rPr>
                        <a:t>Leonardo</a:t>
                      </a:r>
                      <a:r>
                        <a:rPr lang="it-IT" b="0" i="0" dirty="0">
                          <a:solidFill>
                            <a:srgbClr val="000000"/>
                          </a:solidFill>
                          <a:effectLst/>
                          <a:latin typeface="verdana"/>
                        </a:rPr>
                        <a:t> </a:t>
                      </a:r>
                      <a:r>
                        <a:rPr lang="it-IT" b="1" i="0" dirty="0">
                          <a:solidFill>
                            <a:srgbClr val="000000"/>
                          </a:solidFill>
                          <a:effectLst/>
                          <a:latin typeface="verdana"/>
                        </a:rPr>
                        <a:t>da</a:t>
                      </a:r>
                      <a:r>
                        <a:rPr lang="it-IT" b="0" i="0" dirty="0">
                          <a:solidFill>
                            <a:srgbClr val="000000"/>
                          </a:solidFill>
                          <a:effectLst/>
                          <a:latin typeface="verdana"/>
                        </a:rPr>
                        <a:t> </a:t>
                      </a:r>
                      <a:r>
                        <a:rPr lang="it-IT" b="1" i="0" dirty="0">
                          <a:solidFill>
                            <a:srgbClr val="000000"/>
                          </a:solidFill>
                          <a:effectLst/>
                          <a:latin typeface="verdana"/>
                        </a:rPr>
                        <a:t>Vinci</a:t>
                      </a:r>
                      <a:r>
                        <a:rPr lang="it-IT" b="0" i="0" dirty="0">
                          <a:solidFill>
                            <a:srgbClr val="000000"/>
                          </a:solidFill>
                          <a:effectLst/>
                          <a:latin typeface="verdana"/>
                        </a:rPr>
                        <a:t> </a:t>
                      </a:r>
                      <a:r>
                        <a:rPr lang="it-IT" b="1" i="0" dirty="0">
                          <a:solidFill>
                            <a:srgbClr val="000000"/>
                          </a:solidFill>
                          <a:effectLst/>
                          <a:latin typeface="verdana"/>
                        </a:rPr>
                        <a:t>e</a:t>
                      </a:r>
                      <a:r>
                        <a:rPr lang="it-IT" b="0" i="0" dirty="0">
                          <a:solidFill>
                            <a:srgbClr val="000000"/>
                          </a:solidFill>
                          <a:effectLst/>
                          <a:latin typeface="verdana"/>
                        </a:rPr>
                        <a:t> </a:t>
                      </a:r>
                      <a:r>
                        <a:rPr lang="it-IT" b="0" i="0" dirty="0">
                          <a:solidFill>
                            <a:srgbClr val="000000"/>
                          </a:solidFill>
                          <a:effectLst/>
                          <a:latin typeface="times new roman"/>
                        </a:rPr>
                        <a:t>Michelangelo</a:t>
                      </a:r>
                      <a:r>
                        <a:rPr lang="it-IT" b="0" i="0" dirty="0">
                          <a:solidFill>
                            <a:srgbClr val="000000"/>
                          </a:solidFill>
                          <a:effectLst/>
                          <a:latin typeface="verdana"/>
                        </a:rPr>
                        <a:t>, </a:t>
                      </a:r>
                      <a:r>
                        <a:rPr lang="it-IT" b="1" i="0" dirty="0">
                          <a:solidFill>
                            <a:srgbClr val="000000"/>
                          </a:solidFill>
                          <a:effectLst/>
                          <a:latin typeface="verdana"/>
                        </a:rPr>
                        <a:t>patria</a:t>
                      </a:r>
                      <a:r>
                        <a:rPr lang="it-IT" b="0" i="0" dirty="0">
                          <a:solidFill>
                            <a:srgbClr val="000000"/>
                          </a:solidFill>
                          <a:effectLst/>
                          <a:latin typeface="verdana"/>
                        </a:rPr>
                        <a:t> </a:t>
                      </a:r>
                      <a:r>
                        <a:rPr lang="it-IT" b="1" i="0" dirty="0">
                          <a:solidFill>
                            <a:srgbClr val="000000"/>
                          </a:solidFill>
                          <a:effectLst/>
                          <a:latin typeface="verdana"/>
                        </a:rPr>
                        <a:t>della</a:t>
                      </a:r>
                      <a:r>
                        <a:rPr lang="it-IT" b="0" i="0" dirty="0">
                          <a:solidFill>
                            <a:srgbClr val="000000"/>
                          </a:solidFill>
                          <a:effectLst/>
                          <a:latin typeface="verdana"/>
                        </a:rPr>
                        <a:t> </a:t>
                      </a:r>
                      <a:r>
                        <a:rPr lang="it-IT" b="1" i="0" dirty="0">
                          <a:solidFill>
                            <a:srgbClr val="000000"/>
                          </a:solidFill>
                          <a:effectLst/>
                          <a:latin typeface="verdana"/>
                        </a:rPr>
                        <a:t>lingua</a:t>
                      </a:r>
                      <a:r>
                        <a:rPr lang="it-IT" b="0" i="0" dirty="0">
                          <a:solidFill>
                            <a:srgbClr val="000000"/>
                          </a:solidFill>
                          <a:effectLst/>
                          <a:latin typeface="verdana"/>
                        </a:rPr>
                        <a:t> </a:t>
                      </a:r>
                      <a:r>
                        <a:rPr lang="it-IT" b="1" i="0" dirty="0">
                          <a:solidFill>
                            <a:srgbClr val="000000"/>
                          </a:solidFill>
                          <a:effectLst/>
                          <a:latin typeface="verdana"/>
                        </a:rPr>
                        <a:t>italiana</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a:t>
                      </a:r>
                      <a:r>
                        <a:rPr lang="it-IT" b="1" i="0" dirty="0">
                          <a:solidFill>
                            <a:srgbClr val="000000"/>
                          </a:solidFill>
                          <a:effectLst/>
                          <a:latin typeface="verdana"/>
                        </a:rPr>
                        <a:t>Dante</a:t>
                      </a:r>
                      <a:r>
                        <a:rPr lang="it-IT" b="0" i="0" dirty="0">
                          <a:solidFill>
                            <a:srgbClr val="000000"/>
                          </a:solidFill>
                          <a:effectLst/>
                          <a:latin typeface="verdana"/>
                        </a:rPr>
                        <a:t>; </a:t>
                      </a:r>
                      <a:r>
                        <a:rPr lang="it-IT" b="1" i="0" dirty="0">
                          <a:solidFill>
                            <a:srgbClr val="000000"/>
                          </a:solidFill>
                          <a:effectLst/>
                          <a:latin typeface="verdana"/>
                        </a:rPr>
                        <a:t>guarda</a:t>
                      </a:r>
                      <a:r>
                        <a:rPr lang="it-IT" b="0" i="0" dirty="0">
                          <a:solidFill>
                            <a:srgbClr val="000000"/>
                          </a:solidFill>
                          <a:effectLst/>
                          <a:latin typeface="verdana"/>
                        </a:rPr>
                        <a:t> </a:t>
                      </a:r>
                      <a:r>
                        <a:rPr lang="it-IT" b="1" i="0" dirty="0" err="1">
                          <a:solidFill>
                            <a:srgbClr val="000000"/>
                          </a:solidFill>
                          <a:effectLst/>
                          <a:latin typeface="verdana"/>
                        </a:rPr>
                        <a:t>la</a:t>
                      </a:r>
                      <a:r>
                        <a:rPr lang="it-IT" b="0" i="0" dirty="0" err="1">
                          <a:solidFill>
                            <a:srgbClr val="000000"/>
                          </a:solidFill>
                          <a:effectLst/>
                          <a:latin typeface="verdana"/>
                        </a:rPr>
                        <a:t>galleria</a:t>
                      </a:r>
                      <a:r>
                        <a:rPr lang="it-IT" b="0" i="0" dirty="0">
                          <a:solidFill>
                            <a:srgbClr val="000000"/>
                          </a:solidFill>
                          <a:effectLst/>
                          <a:latin typeface="verdana"/>
                        </a:rPr>
                        <a:t> </a:t>
                      </a:r>
                      <a:r>
                        <a:rPr lang="it-IT" b="0" i="0" dirty="0">
                          <a:solidFill>
                            <a:srgbClr val="000000"/>
                          </a:solidFill>
                          <a:effectLst/>
                          <a:latin typeface="times new roman"/>
                        </a:rPr>
                        <a:t>fotografica</a:t>
                      </a:r>
                      <a:r>
                        <a:rPr lang="it-IT" b="0" i="0" dirty="0">
                          <a:solidFill>
                            <a:srgbClr val="000000"/>
                          </a:solidFill>
                          <a:effectLst/>
                          <a:latin typeface="verdana"/>
                        </a:rPr>
                        <a:t> </a:t>
                      </a:r>
                      <a:r>
                        <a:rPr lang="it-IT" b="1" i="0" dirty="0">
                          <a:solidFill>
                            <a:srgbClr val="000000"/>
                          </a:solidFill>
                          <a:effectLst/>
                          <a:latin typeface="verdana"/>
                        </a:rPr>
                        <a:t>della</a:t>
                      </a:r>
                      <a:r>
                        <a:rPr lang="it-IT" b="0" i="0" dirty="0">
                          <a:solidFill>
                            <a:srgbClr val="000000"/>
                          </a:solidFill>
                          <a:effectLst/>
                          <a:latin typeface="verdana"/>
                        </a:rPr>
                        <a:t> </a:t>
                      </a:r>
                      <a:r>
                        <a:rPr lang="it-IT" b="1" i="0" dirty="0">
                          <a:solidFill>
                            <a:srgbClr val="000000"/>
                          </a:solidFill>
                          <a:effectLst/>
                          <a:latin typeface="verdana"/>
                        </a:rPr>
                        <a:t>città</a:t>
                      </a:r>
                      <a:r>
                        <a:rPr lang="it-IT" b="0" i="0" dirty="0">
                          <a:solidFill>
                            <a:srgbClr val="000000"/>
                          </a:solidFill>
                          <a:effectLst/>
                          <a:latin typeface="verdana"/>
                        </a:rPr>
                        <a:t> </a:t>
                      </a:r>
                      <a:r>
                        <a:rPr lang="it-IT" b="1" i="0" dirty="0">
                          <a:solidFill>
                            <a:srgbClr val="000000"/>
                          </a:solidFill>
                          <a:effectLst/>
                          <a:latin typeface="verdana"/>
                        </a:rPr>
                        <a:t>e</a:t>
                      </a:r>
                      <a:r>
                        <a:rPr lang="it-IT" b="0" i="0" dirty="0">
                          <a:solidFill>
                            <a:srgbClr val="000000"/>
                          </a:solidFill>
                          <a:effectLst/>
                          <a:latin typeface="verdana"/>
                        </a:rPr>
                        <a:t> </a:t>
                      </a:r>
                      <a:r>
                        <a:rPr lang="it-IT" b="1" i="0" dirty="0">
                          <a:solidFill>
                            <a:srgbClr val="000000"/>
                          </a:solidFill>
                          <a:effectLst/>
                          <a:latin typeface="verdana"/>
                        </a:rPr>
                        <a:t>visita</a:t>
                      </a:r>
                      <a:r>
                        <a:rPr lang="it-IT" b="0" i="0" dirty="0">
                          <a:solidFill>
                            <a:srgbClr val="000000"/>
                          </a:solidFill>
                          <a:effectLst/>
                          <a:latin typeface="verdana"/>
                        </a:rPr>
                        <a:t> </a:t>
                      </a:r>
                      <a:r>
                        <a:rPr lang="it-IT" b="1" i="0" dirty="0">
                          <a:solidFill>
                            <a:srgbClr val="000000"/>
                          </a:solidFill>
                          <a:effectLst/>
                          <a:latin typeface="verdana"/>
                        </a:rPr>
                        <a:t>la</a:t>
                      </a:r>
                      <a:r>
                        <a:rPr lang="it-IT" b="0" i="0" dirty="0">
                          <a:solidFill>
                            <a:srgbClr val="000000"/>
                          </a:solidFill>
                          <a:effectLst/>
                          <a:latin typeface="verdana"/>
                        </a:rPr>
                        <a:t> regione Toscana</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41</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13" name="Tabella 12"/>
          <p:cNvGraphicFramePr>
            <a:graphicFrameLocks noGrp="1"/>
          </p:cNvGraphicFramePr>
          <p:nvPr>
            <p:extLst>
              <p:ext uri="{D42A27DB-BD31-4B8C-83A1-F6EECF244321}">
                <p14:modId xmlns:p14="http://schemas.microsoft.com/office/powerpoint/2010/main" val="3882829767"/>
              </p:ext>
            </p:extLst>
          </p:nvPr>
        </p:nvGraphicFramePr>
        <p:xfrm>
          <a:off x="467544" y="5229200"/>
          <a:ext cx="8280920" cy="1173480"/>
        </p:xfrm>
        <a:graphic>
          <a:graphicData uri="http://schemas.openxmlformats.org/drawingml/2006/table">
            <a:tbl>
              <a:tblPr/>
              <a:tblGrid>
                <a:gridCol w="7823410"/>
                <a:gridCol w="457510"/>
              </a:tblGrid>
              <a:tr h="0">
                <a:tc>
                  <a:txBody>
                    <a:bodyPr/>
                    <a:lstStyle/>
                    <a:p>
                      <a:pPr algn="l" fontAlgn="t"/>
                      <a:r>
                        <a:rPr lang="it-IT" b="1" i="0" dirty="0">
                          <a:solidFill>
                            <a:srgbClr val="000000"/>
                          </a:solidFill>
                          <a:effectLst/>
                          <a:latin typeface="verdana"/>
                        </a:rPr>
                        <a:t>Ogni</a:t>
                      </a:r>
                      <a:r>
                        <a:rPr lang="it-IT" b="0" i="0" dirty="0">
                          <a:solidFill>
                            <a:srgbClr val="000000"/>
                          </a:solidFill>
                          <a:effectLst/>
                          <a:latin typeface="verdana"/>
                        </a:rPr>
                        <a:t> </a:t>
                      </a:r>
                      <a:r>
                        <a:rPr lang="it-IT" b="1" i="0" dirty="0">
                          <a:solidFill>
                            <a:srgbClr val="000000"/>
                          </a:solidFill>
                          <a:effectLst/>
                          <a:latin typeface="verdana"/>
                        </a:rPr>
                        <a:t>suo</a:t>
                      </a:r>
                      <a:r>
                        <a:rPr lang="it-IT" b="0" i="0" dirty="0">
                          <a:solidFill>
                            <a:srgbClr val="000000"/>
                          </a:solidFill>
                          <a:effectLst/>
                          <a:latin typeface="verdana"/>
                        </a:rPr>
                        <a:t> </a:t>
                      </a:r>
                      <a:r>
                        <a:rPr lang="it-IT" b="1" i="0" dirty="0">
                          <a:solidFill>
                            <a:srgbClr val="000000"/>
                          </a:solidFill>
                          <a:effectLst/>
                          <a:latin typeface="verdana"/>
                        </a:rPr>
                        <a:t>angolo</a:t>
                      </a:r>
                      <a:r>
                        <a:rPr lang="it-IT" b="0" i="0" dirty="0">
                          <a:solidFill>
                            <a:srgbClr val="000000"/>
                          </a:solidFill>
                          <a:effectLst/>
                          <a:latin typeface="verdana"/>
                        </a:rPr>
                        <a:t> </a:t>
                      </a:r>
                      <a:r>
                        <a:rPr lang="it-IT" b="1" i="0" dirty="0">
                          <a:solidFill>
                            <a:srgbClr val="000000"/>
                          </a:solidFill>
                          <a:effectLst/>
                          <a:latin typeface="verdana"/>
                        </a:rPr>
                        <a:t>rappresenta</a:t>
                      </a:r>
                      <a:r>
                        <a:rPr lang="it-IT" b="0" i="0" dirty="0">
                          <a:solidFill>
                            <a:srgbClr val="000000"/>
                          </a:solidFill>
                          <a:effectLst/>
                          <a:latin typeface="verdana"/>
                        </a:rPr>
                        <a:t> </a:t>
                      </a:r>
                      <a:r>
                        <a:rPr lang="it-IT" b="1" i="0" dirty="0">
                          <a:solidFill>
                            <a:srgbClr val="000000"/>
                          </a:solidFill>
                          <a:effectLst/>
                          <a:latin typeface="verdana"/>
                        </a:rPr>
                        <a:t>un</a:t>
                      </a:r>
                      <a:r>
                        <a:rPr lang="it-IT" b="0" i="0" dirty="0">
                          <a:solidFill>
                            <a:srgbClr val="000000"/>
                          </a:solidFill>
                          <a:effectLst/>
                          <a:latin typeface="verdana"/>
                        </a:rPr>
                        <a:t> </a:t>
                      </a:r>
                      <a:r>
                        <a:rPr lang="it-IT" b="1" i="0" dirty="0">
                          <a:solidFill>
                            <a:srgbClr val="000000"/>
                          </a:solidFill>
                          <a:effectLst/>
                          <a:latin typeface="verdana"/>
                        </a:rPr>
                        <a:t>pezzetto</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a:t>
                      </a:r>
                      <a:r>
                        <a:rPr lang="it-IT" b="1" i="0" dirty="0">
                          <a:solidFill>
                            <a:srgbClr val="000000"/>
                          </a:solidFill>
                          <a:effectLst/>
                          <a:latin typeface="verdana"/>
                        </a:rPr>
                        <a:t>arte</a:t>
                      </a:r>
                      <a:r>
                        <a:rPr lang="it-IT" b="0" i="0" dirty="0">
                          <a:solidFill>
                            <a:srgbClr val="000000"/>
                          </a:solidFill>
                          <a:effectLst/>
                          <a:latin typeface="verdana"/>
                        </a:rPr>
                        <a:t>, </a:t>
                      </a:r>
                      <a:r>
                        <a:rPr lang="it-IT" b="1" i="0" dirty="0">
                          <a:solidFill>
                            <a:srgbClr val="000000"/>
                          </a:solidFill>
                          <a:effectLst/>
                          <a:latin typeface="verdana"/>
                        </a:rPr>
                        <a:t>storia</a:t>
                      </a:r>
                      <a:r>
                        <a:rPr lang="it-IT" b="0" i="0" dirty="0">
                          <a:solidFill>
                            <a:srgbClr val="000000"/>
                          </a:solidFill>
                          <a:effectLst/>
                          <a:latin typeface="verdana"/>
                        </a:rPr>
                        <a:t> </a:t>
                      </a:r>
                      <a:r>
                        <a:rPr lang="it-IT" b="1" i="0" dirty="0">
                          <a:solidFill>
                            <a:srgbClr val="000000"/>
                          </a:solidFill>
                          <a:effectLst/>
                          <a:latin typeface="verdana"/>
                        </a:rPr>
                        <a:t>o</a:t>
                      </a:r>
                      <a:r>
                        <a:rPr lang="it-IT" b="0" i="0" dirty="0">
                          <a:solidFill>
                            <a:srgbClr val="000000"/>
                          </a:solidFill>
                          <a:effectLst/>
                          <a:latin typeface="verdana"/>
                        </a:rPr>
                        <a:t> </a:t>
                      </a:r>
                      <a:r>
                        <a:rPr lang="it-IT" b="1" i="0" dirty="0">
                          <a:solidFill>
                            <a:srgbClr val="000000"/>
                          </a:solidFill>
                          <a:effectLst/>
                          <a:latin typeface="verdana"/>
                        </a:rPr>
                        <a:t>cultura</a:t>
                      </a:r>
                      <a:r>
                        <a:rPr lang="it-IT" b="0" i="0" dirty="0">
                          <a:solidFill>
                            <a:srgbClr val="000000"/>
                          </a:solidFill>
                          <a:effectLst/>
                          <a:latin typeface="verdana"/>
                        </a:rPr>
                        <a:t> </a:t>
                      </a:r>
                      <a:r>
                        <a:rPr lang="it-IT" b="1" i="0" dirty="0">
                          <a:solidFill>
                            <a:srgbClr val="000000"/>
                          </a:solidFill>
                          <a:effectLst/>
                          <a:latin typeface="verdana"/>
                        </a:rPr>
                        <a:t>italiana</a:t>
                      </a:r>
                      <a:r>
                        <a:rPr lang="it-IT" b="0" i="0" dirty="0">
                          <a:solidFill>
                            <a:srgbClr val="000000"/>
                          </a:solidFill>
                          <a:effectLst/>
                          <a:latin typeface="verdana"/>
                        </a:rPr>
                        <a:t>: </a:t>
                      </a:r>
                      <a:r>
                        <a:rPr lang="it-IT" b="0" i="0" dirty="0">
                          <a:solidFill>
                            <a:srgbClr val="000000"/>
                          </a:solidFill>
                          <a:effectLst/>
                          <a:latin typeface="times new roman"/>
                        </a:rPr>
                        <a:t>Roma</a:t>
                      </a:r>
                      <a:r>
                        <a:rPr lang="it-IT" b="0" i="0" dirty="0">
                          <a:solidFill>
                            <a:srgbClr val="000000"/>
                          </a:solidFill>
                          <a:effectLst/>
                          <a:latin typeface="verdana"/>
                        </a:rPr>
                        <a:t> </a:t>
                      </a:r>
                      <a:r>
                        <a:rPr lang="it-IT" b="1" i="0" dirty="0">
                          <a:solidFill>
                            <a:srgbClr val="000000"/>
                          </a:solidFill>
                          <a:effectLst/>
                          <a:latin typeface="verdana"/>
                        </a:rPr>
                        <a:t>e</a:t>
                      </a:r>
                      <a:r>
                        <a:rPr lang="it-IT" b="0" i="0" dirty="0">
                          <a:solidFill>
                            <a:srgbClr val="000000"/>
                          </a:solidFill>
                          <a:effectLst/>
                          <a:latin typeface="verdana"/>
                        </a:rPr>
                        <a:t> </a:t>
                      </a:r>
                      <a:r>
                        <a:rPr lang="it-IT" b="1" i="0" dirty="0">
                          <a:solidFill>
                            <a:srgbClr val="000000"/>
                          </a:solidFill>
                          <a:effectLst/>
                          <a:latin typeface="verdana"/>
                        </a:rPr>
                        <a:t>l'</a:t>
                      </a:r>
                      <a:r>
                        <a:rPr lang="it-IT" b="0" i="0" dirty="0">
                          <a:solidFill>
                            <a:srgbClr val="000000"/>
                          </a:solidFill>
                          <a:effectLst/>
                          <a:latin typeface="verdana"/>
                        </a:rPr>
                        <a:t>espansione urbana </a:t>
                      </a:r>
                      <a:r>
                        <a:rPr lang="it-IT" b="1" i="0" dirty="0">
                          <a:solidFill>
                            <a:srgbClr val="000000"/>
                          </a:solidFill>
                          <a:effectLst/>
                          <a:latin typeface="verdana"/>
                        </a:rPr>
                        <a:t>attraverso</a:t>
                      </a:r>
                      <a:r>
                        <a:rPr lang="it-IT" b="0" i="0" dirty="0">
                          <a:solidFill>
                            <a:srgbClr val="000000"/>
                          </a:solidFill>
                          <a:effectLst/>
                          <a:latin typeface="verdana"/>
                        </a:rPr>
                        <a:t> </a:t>
                      </a:r>
                      <a:r>
                        <a:rPr lang="it-IT" b="1" i="0" dirty="0" err="1">
                          <a:solidFill>
                            <a:srgbClr val="000000"/>
                          </a:solidFill>
                          <a:effectLst/>
                          <a:latin typeface="verdana"/>
                        </a:rPr>
                        <a:t>gli</a:t>
                      </a:r>
                      <a:r>
                        <a:rPr lang="it-IT" b="0" i="0" dirty="0" err="1">
                          <a:solidFill>
                            <a:srgbClr val="000000"/>
                          </a:solidFill>
                          <a:effectLst/>
                          <a:latin typeface="times new roman"/>
                        </a:rPr>
                        <a:t>itinerari</a:t>
                      </a:r>
                      <a:r>
                        <a:rPr lang="it-IT" b="0" i="0" dirty="0">
                          <a:solidFill>
                            <a:srgbClr val="000000"/>
                          </a:solidFill>
                          <a:effectLst/>
                          <a:latin typeface="verdana"/>
                        </a:rPr>
                        <a:t> </a:t>
                      </a:r>
                      <a:r>
                        <a:rPr lang="it-IT" b="1" i="0" dirty="0">
                          <a:solidFill>
                            <a:srgbClr val="000000"/>
                          </a:solidFill>
                          <a:effectLst/>
                          <a:latin typeface="verdana"/>
                        </a:rPr>
                        <a:t>storico</a:t>
                      </a:r>
                      <a:r>
                        <a:rPr lang="it-IT" b="0" i="0" dirty="0">
                          <a:solidFill>
                            <a:srgbClr val="000000"/>
                          </a:solidFill>
                          <a:effectLst/>
                          <a:latin typeface="verdana"/>
                        </a:rPr>
                        <a:t> culturali </a:t>
                      </a:r>
                      <a:r>
                        <a:rPr lang="it-IT" b="1" i="0" dirty="0">
                          <a:solidFill>
                            <a:srgbClr val="000000"/>
                          </a:solidFill>
                          <a:effectLst/>
                          <a:latin typeface="verdana"/>
                        </a:rPr>
                        <a:t>del</a:t>
                      </a:r>
                      <a:r>
                        <a:rPr lang="it-IT" b="0" i="0" dirty="0">
                          <a:solidFill>
                            <a:srgbClr val="000000"/>
                          </a:solidFill>
                          <a:effectLst/>
                          <a:latin typeface="verdana"/>
                        </a:rPr>
                        <a:t> </a:t>
                      </a:r>
                      <a:r>
                        <a:rPr lang="it-IT" b="0" i="0" dirty="0">
                          <a:solidFill>
                            <a:srgbClr val="000000"/>
                          </a:solidFill>
                          <a:effectLst/>
                          <a:latin typeface="times new roman"/>
                        </a:rPr>
                        <a:t>Lazio</a:t>
                      </a:r>
                      <a:r>
                        <a:rPr lang="it-IT" b="0" i="0" dirty="0">
                          <a:solidFill>
                            <a:srgbClr val="000000"/>
                          </a:solidFill>
                          <a:effectLst/>
                          <a:latin typeface="verdana"/>
                        </a:rPr>
                        <a:t> (</a:t>
                      </a:r>
                      <a:r>
                        <a:rPr lang="it-IT" b="1" i="0" dirty="0">
                          <a:solidFill>
                            <a:srgbClr val="000000"/>
                          </a:solidFill>
                          <a:effectLst/>
                          <a:latin typeface="verdana"/>
                        </a:rPr>
                        <a:t>guarda</a:t>
                      </a:r>
                      <a:r>
                        <a:rPr lang="it-IT" b="0" i="0" dirty="0">
                          <a:solidFill>
                            <a:srgbClr val="000000"/>
                          </a:solidFill>
                          <a:effectLst/>
                          <a:latin typeface="verdana"/>
                        </a:rPr>
                        <a:t> </a:t>
                      </a:r>
                      <a:r>
                        <a:rPr lang="it-IT" b="1" i="0" dirty="0">
                          <a:solidFill>
                            <a:srgbClr val="000000"/>
                          </a:solidFill>
                          <a:effectLst/>
                          <a:latin typeface="verdana"/>
                        </a:rPr>
                        <a:t>le</a:t>
                      </a:r>
                      <a:r>
                        <a:rPr lang="it-IT" b="0" i="0" dirty="0">
                          <a:solidFill>
                            <a:srgbClr val="000000"/>
                          </a:solidFill>
                          <a:effectLst/>
                          <a:latin typeface="verdana"/>
                        </a:rPr>
                        <a:t> </a:t>
                      </a:r>
                      <a:r>
                        <a:rPr lang="it-IT" b="1" i="0" dirty="0">
                          <a:solidFill>
                            <a:srgbClr val="000000"/>
                          </a:solidFill>
                          <a:effectLst/>
                          <a:latin typeface="verdana"/>
                        </a:rPr>
                        <a:t>immagini</a:t>
                      </a:r>
                      <a:endParaRPr lang="it-IT" b="0" i="0" dirty="0">
                        <a:solidFill>
                          <a:srgbClr val="000000"/>
                        </a:solidFill>
                        <a:effectLst/>
                        <a:latin typeface="verdana"/>
                      </a:endParaRP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46</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0957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228919"/>
            <a:ext cx="8229600" cy="45719"/>
          </a:xfrm>
        </p:spPr>
        <p:txBody>
          <a:bodyPr>
            <a:normAutofit fontScale="90000"/>
          </a:bodyPr>
          <a:lstStyle/>
          <a:p>
            <a:endParaRPr lang="it-IT" dirty="0"/>
          </a:p>
        </p:txBody>
      </p:sp>
      <p:sp>
        <p:nvSpPr>
          <p:cNvPr id="3" name="Segnaposto contenuto 2"/>
          <p:cNvSpPr>
            <a:spLocks noGrp="1"/>
          </p:cNvSpPr>
          <p:nvPr>
            <p:ph idx="1"/>
          </p:nvPr>
        </p:nvSpPr>
        <p:spPr>
          <a:xfrm>
            <a:off x="457200" y="332656"/>
            <a:ext cx="8229600" cy="5793507"/>
          </a:xfrm>
        </p:spPr>
        <p:txBody>
          <a:bodyPr/>
          <a:lstStyle/>
          <a:p>
            <a:pPr marL="0" indent="0">
              <a:buNone/>
            </a:pPr>
            <a:r>
              <a:rPr lang="it-IT" b="1" dirty="0"/>
              <a:t>Indice GULPEASE = 49</a:t>
            </a:r>
            <a:r>
              <a:rPr lang="it-IT" dirty="0"/>
              <a:t/>
            </a:r>
            <a:br>
              <a:rPr lang="it-IT" dirty="0"/>
            </a:br>
            <a:r>
              <a:rPr lang="it-IT" dirty="0"/>
              <a:t>    </a:t>
            </a:r>
            <a:r>
              <a:rPr lang="it-IT" b="1" dirty="0"/>
              <a:t>Frasi: 4</a:t>
            </a:r>
            <a:r>
              <a:rPr lang="it-IT" dirty="0"/>
              <a:t>. Lunghezza media=31,00 parole  |   </a:t>
            </a:r>
            <a:r>
              <a:rPr lang="it-IT" b="1" dirty="0"/>
              <a:t>Parole: 124</a:t>
            </a:r>
            <a:r>
              <a:rPr lang="it-IT" dirty="0"/>
              <a:t>. Lunghezza media=5,01 lettere  |   </a:t>
            </a:r>
            <a:r>
              <a:rPr lang="it-IT" b="1" dirty="0"/>
              <a:t>Rapporto parole/parole </a:t>
            </a:r>
            <a:r>
              <a:rPr lang="it-IT" b="1" dirty="0" smtClean="0"/>
              <a:t>diverse=1,41</a:t>
            </a:r>
          </a:p>
          <a:p>
            <a:pPr marL="0" indent="0">
              <a:buNone/>
            </a:pPr>
            <a:endParaRPr lang="it-IT" dirty="0"/>
          </a:p>
        </p:txBody>
      </p:sp>
      <p:pic>
        <p:nvPicPr>
          <p:cNvPr id="5" name="Immagine 4" descr="Èulogos® CENSOR - Indice GULPEASE e analisi del VdB in «3.txt» - BoBrows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708920"/>
            <a:ext cx="7992888" cy="3837386"/>
          </a:xfrm>
          <a:prstGeom prst="rect">
            <a:avLst/>
          </a:prstGeom>
        </p:spPr>
      </p:pic>
    </p:spTree>
    <p:extLst>
      <p:ext uri="{BB962C8B-B14F-4D97-AF65-F5344CB8AC3E}">
        <p14:creationId xmlns:p14="http://schemas.microsoft.com/office/powerpoint/2010/main" val="842037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228919"/>
            <a:ext cx="8229600" cy="45719"/>
          </a:xfrm>
        </p:spPr>
        <p:txBody>
          <a:bodyPr>
            <a:normAutofit fontScale="90000"/>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40671930"/>
              </p:ext>
            </p:extLst>
          </p:nvPr>
        </p:nvGraphicFramePr>
        <p:xfrm>
          <a:off x="395536" y="476672"/>
          <a:ext cx="8424936" cy="899160"/>
        </p:xfrm>
        <a:graphic>
          <a:graphicData uri="http://schemas.openxmlformats.org/drawingml/2006/table">
            <a:tbl>
              <a:tblPr/>
              <a:tblGrid>
                <a:gridCol w="7959469"/>
                <a:gridCol w="465467"/>
              </a:tblGrid>
              <a:tr h="0">
                <a:tc>
                  <a:txBody>
                    <a:bodyPr/>
                    <a:lstStyle/>
                    <a:p>
                      <a:pPr algn="l" fontAlgn="t"/>
                      <a:r>
                        <a:rPr lang="it-IT" b="1" i="0" dirty="0">
                          <a:solidFill>
                            <a:srgbClr val="000000"/>
                          </a:solidFill>
                          <a:effectLst/>
                          <a:latin typeface="verdana"/>
                        </a:rPr>
                        <a:t>La</a:t>
                      </a:r>
                      <a:r>
                        <a:rPr lang="it-IT" b="0" i="0" dirty="0">
                          <a:solidFill>
                            <a:srgbClr val="000000"/>
                          </a:solidFill>
                          <a:effectLst/>
                          <a:latin typeface="verdana"/>
                        </a:rPr>
                        <a:t> </a:t>
                      </a:r>
                      <a:r>
                        <a:rPr lang="it-IT" b="1" i="0" dirty="0">
                          <a:solidFill>
                            <a:srgbClr val="000000"/>
                          </a:solidFill>
                          <a:effectLst/>
                          <a:latin typeface="verdana"/>
                        </a:rPr>
                        <a:t>lava</a:t>
                      </a:r>
                      <a:r>
                        <a:rPr lang="it-IT" b="0" i="0" dirty="0">
                          <a:solidFill>
                            <a:srgbClr val="000000"/>
                          </a:solidFill>
                          <a:effectLst/>
                          <a:latin typeface="verdana"/>
                        </a:rPr>
                        <a:t> </a:t>
                      </a:r>
                      <a:r>
                        <a:rPr lang="it-IT" b="1" i="0" dirty="0">
                          <a:solidFill>
                            <a:srgbClr val="000000"/>
                          </a:solidFill>
                          <a:effectLst/>
                          <a:latin typeface="verdana"/>
                        </a:rPr>
                        <a:t>che</a:t>
                      </a:r>
                      <a:r>
                        <a:rPr lang="it-IT" b="0" i="0" dirty="0">
                          <a:solidFill>
                            <a:srgbClr val="000000"/>
                          </a:solidFill>
                          <a:effectLst/>
                          <a:latin typeface="verdana"/>
                        </a:rPr>
                        <a:t> </a:t>
                      </a:r>
                      <a:r>
                        <a:rPr lang="it-IT" b="1" i="0" dirty="0">
                          <a:solidFill>
                            <a:srgbClr val="000000"/>
                          </a:solidFill>
                          <a:effectLst/>
                          <a:latin typeface="verdana"/>
                        </a:rPr>
                        <a:t>ne</a:t>
                      </a:r>
                      <a:r>
                        <a:rPr lang="it-IT" b="0" i="0" dirty="0">
                          <a:solidFill>
                            <a:srgbClr val="000000"/>
                          </a:solidFill>
                          <a:effectLst/>
                          <a:latin typeface="verdana"/>
                        </a:rPr>
                        <a:t> </a:t>
                      </a:r>
                      <a:r>
                        <a:rPr lang="it-IT" b="1" i="0" dirty="0">
                          <a:solidFill>
                            <a:srgbClr val="000000"/>
                          </a:solidFill>
                          <a:effectLst/>
                          <a:latin typeface="verdana"/>
                        </a:rPr>
                        <a:t>esce</a:t>
                      </a:r>
                      <a:r>
                        <a:rPr lang="it-IT" b="0" i="0" dirty="0">
                          <a:solidFill>
                            <a:srgbClr val="000000"/>
                          </a:solidFill>
                          <a:effectLst/>
                          <a:latin typeface="verdana"/>
                        </a:rPr>
                        <a:t> </a:t>
                      </a:r>
                      <a:r>
                        <a:rPr lang="it-IT" b="1" i="0" dirty="0">
                          <a:solidFill>
                            <a:srgbClr val="000000"/>
                          </a:solidFill>
                          <a:effectLst/>
                          <a:latin typeface="verdana"/>
                        </a:rPr>
                        <a:t>si</a:t>
                      </a:r>
                      <a:r>
                        <a:rPr lang="it-IT" b="0" i="0" dirty="0">
                          <a:solidFill>
                            <a:srgbClr val="000000"/>
                          </a:solidFill>
                          <a:effectLst/>
                          <a:latin typeface="verdana"/>
                        </a:rPr>
                        <a:t> </a:t>
                      </a:r>
                      <a:r>
                        <a:rPr lang="it-IT" b="0" i="0" dirty="0">
                          <a:solidFill>
                            <a:srgbClr val="000000"/>
                          </a:solidFill>
                          <a:effectLst/>
                          <a:latin typeface="times new roman"/>
                        </a:rPr>
                        <a:t>solidifica</a:t>
                      </a:r>
                      <a:r>
                        <a:rPr lang="it-IT" b="0" i="0" dirty="0">
                          <a:solidFill>
                            <a:srgbClr val="000000"/>
                          </a:solidFill>
                          <a:effectLst/>
                          <a:latin typeface="verdana"/>
                        </a:rPr>
                        <a:t> </a:t>
                      </a:r>
                      <a:r>
                        <a:rPr lang="it-IT" b="1" i="0" dirty="0">
                          <a:solidFill>
                            <a:srgbClr val="000000"/>
                          </a:solidFill>
                          <a:effectLst/>
                          <a:latin typeface="verdana"/>
                        </a:rPr>
                        <a:t>in</a:t>
                      </a:r>
                      <a:r>
                        <a:rPr lang="it-IT" b="0" i="0" dirty="0">
                          <a:solidFill>
                            <a:srgbClr val="000000"/>
                          </a:solidFill>
                          <a:effectLst/>
                          <a:latin typeface="verdana"/>
                        </a:rPr>
                        <a:t> </a:t>
                      </a:r>
                      <a:r>
                        <a:rPr lang="it-IT" b="1" i="0" dirty="0">
                          <a:solidFill>
                            <a:srgbClr val="000000"/>
                          </a:solidFill>
                          <a:effectLst/>
                          <a:latin typeface="verdana"/>
                        </a:rPr>
                        <a:t>fretta</a:t>
                      </a:r>
                      <a:r>
                        <a:rPr lang="it-IT" b="0" i="0" dirty="0">
                          <a:solidFill>
                            <a:srgbClr val="000000"/>
                          </a:solidFill>
                          <a:effectLst/>
                          <a:latin typeface="verdana"/>
                        </a:rPr>
                        <a:t>, </a:t>
                      </a:r>
                      <a:r>
                        <a:rPr lang="it-IT" b="1" i="0" dirty="0">
                          <a:solidFill>
                            <a:srgbClr val="000000"/>
                          </a:solidFill>
                          <a:effectLst/>
                          <a:latin typeface="verdana"/>
                        </a:rPr>
                        <a:t>così</a:t>
                      </a:r>
                      <a:r>
                        <a:rPr lang="it-IT" b="0" i="0" dirty="0">
                          <a:solidFill>
                            <a:srgbClr val="000000"/>
                          </a:solidFill>
                          <a:effectLst/>
                          <a:latin typeface="verdana"/>
                        </a:rPr>
                        <a:t> </a:t>
                      </a:r>
                      <a:r>
                        <a:rPr lang="it-IT" b="1" i="0" dirty="0">
                          <a:solidFill>
                            <a:srgbClr val="000000"/>
                          </a:solidFill>
                          <a:effectLst/>
                          <a:latin typeface="verdana"/>
                        </a:rPr>
                        <a:t>le</a:t>
                      </a:r>
                      <a:r>
                        <a:rPr lang="it-IT" b="0" i="0" dirty="0">
                          <a:solidFill>
                            <a:srgbClr val="000000"/>
                          </a:solidFill>
                          <a:effectLst/>
                          <a:latin typeface="verdana"/>
                        </a:rPr>
                        <a:t> </a:t>
                      </a:r>
                      <a:r>
                        <a:rPr lang="it-IT" b="1" i="0" dirty="0">
                          <a:solidFill>
                            <a:srgbClr val="000000"/>
                          </a:solidFill>
                          <a:effectLst/>
                          <a:latin typeface="verdana"/>
                        </a:rPr>
                        <a:t>varie</a:t>
                      </a:r>
                      <a:r>
                        <a:rPr lang="it-IT" b="0" i="0" dirty="0">
                          <a:solidFill>
                            <a:srgbClr val="000000"/>
                          </a:solidFill>
                          <a:effectLst/>
                          <a:latin typeface="verdana"/>
                        </a:rPr>
                        <a:t> </a:t>
                      </a:r>
                      <a:r>
                        <a:rPr lang="it-IT" b="0" i="1" dirty="0">
                          <a:solidFill>
                            <a:srgbClr val="000000"/>
                          </a:solidFill>
                          <a:effectLst/>
                          <a:latin typeface="verdana"/>
                        </a:rPr>
                        <a:t>colate</a:t>
                      </a:r>
                      <a:r>
                        <a:rPr lang="it-IT" b="0" i="0" dirty="0">
                          <a:solidFill>
                            <a:srgbClr val="000000"/>
                          </a:solidFill>
                          <a:effectLst/>
                          <a:latin typeface="verdana"/>
                        </a:rPr>
                        <a:t> successive </a:t>
                      </a:r>
                      <a:r>
                        <a:rPr lang="it-IT" b="1" i="0" dirty="0">
                          <a:solidFill>
                            <a:srgbClr val="000000"/>
                          </a:solidFill>
                          <a:effectLst/>
                          <a:latin typeface="verdana"/>
                        </a:rPr>
                        <a:t>costruiscono</a:t>
                      </a:r>
                      <a:r>
                        <a:rPr lang="it-IT" b="0" i="0" dirty="0">
                          <a:solidFill>
                            <a:srgbClr val="000000"/>
                          </a:solidFill>
                          <a:effectLst/>
                          <a:latin typeface="verdana"/>
                        </a:rPr>
                        <a:t> </a:t>
                      </a:r>
                      <a:r>
                        <a:rPr lang="it-IT" b="1" i="0" dirty="0">
                          <a:solidFill>
                            <a:srgbClr val="000000"/>
                          </a:solidFill>
                          <a:effectLst/>
                          <a:latin typeface="verdana"/>
                        </a:rPr>
                        <a:t>monti</a:t>
                      </a:r>
                      <a:r>
                        <a:rPr lang="it-IT" b="0" i="0" dirty="0">
                          <a:solidFill>
                            <a:srgbClr val="000000"/>
                          </a:solidFill>
                          <a:effectLst/>
                          <a:latin typeface="verdana"/>
                        </a:rPr>
                        <a:t> </a:t>
                      </a:r>
                      <a:r>
                        <a:rPr lang="it-IT" b="1" i="0" dirty="0">
                          <a:solidFill>
                            <a:srgbClr val="000000"/>
                          </a:solidFill>
                          <a:effectLst/>
                          <a:latin typeface="verdana"/>
                        </a:rPr>
                        <a:t>alti</a:t>
                      </a:r>
                      <a:r>
                        <a:rPr lang="it-IT" b="0" i="0" dirty="0">
                          <a:solidFill>
                            <a:srgbClr val="000000"/>
                          </a:solidFill>
                          <a:effectLst/>
                          <a:latin typeface="verdana"/>
                        </a:rPr>
                        <a:t> </a:t>
                      </a:r>
                      <a:br>
                        <a:rPr lang="it-IT" b="0" i="0" dirty="0">
                          <a:solidFill>
                            <a:srgbClr val="000000"/>
                          </a:solidFill>
                          <a:effectLst/>
                          <a:latin typeface="verdana"/>
                        </a:rPr>
                      </a:br>
                      <a:r>
                        <a:rPr lang="it-IT" b="1" i="0" dirty="0">
                          <a:solidFill>
                            <a:srgbClr val="000000"/>
                          </a:solidFill>
                          <a:effectLst/>
                          <a:latin typeface="verdana"/>
                        </a:rPr>
                        <a:t>anche</a:t>
                      </a:r>
                      <a:r>
                        <a:rPr lang="it-IT" b="0" i="0" dirty="0">
                          <a:solidFill>
                            <a:srgbClr val="000000"/>
                          </a:solidFill>
                          <a:effectLst/>
                          <a:latin typeface="verdana"/>
                        </a:rPr>
                        <a:t> </a:t>
                      </a:r>
                      <a:r>
                        <a:rPr lang="it-IT" b="1" i="0" dirty="0">
                          <a:solidFill>
                            <a:srgbClr val="000000"/>
                          </a:solidFill>
                          <a:effectLst/>
                          <a:latin typeface="verdana"/>
                        </a:rPr>
                        <a:t>migliaia</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a:t>
                      </a:r>
                      <a:r>
                        <a:rPr lang="it-IT" b="1" i="0" dirty="0">
                          <a:solidFill>
                            <a:srgbClr val="000000"/>
                          </a:solidFill>
                          <a:effectLst/>
                          <a:latin typeface="verdana"/>
                        </a:rPr>
                        <a:t>metri</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54</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1818568447"/>
              </p:ext>
            </p:extLst>
          </p:nvPr>
        </p:nvGraphicFramePr>
        <p:xfrm>
          <a:off x="323528" y="1628800"/>
          <a:ext cx="8568952" cy="590550"/>
        </p:xfrm>
        <a:graphic>
          <a:graphicData uri="http://schemas.openxmlformats.org/drawingml/2006/table">
            <a:tbl>
              <a:tblPr/>
              <a:tblGrid>
                <a:gridCol w="8095529"/>
                <a:gridCol w="473423"/>
              </a:tblGrid>
              <a:tr h="0">
                <a:tc>
                  <a:txBody>
                    <a:bodyPr/>
                    <a:lstStyle/>
                    <a:p>
                      <a:pPr algn="l" fontAlgn="t"/>
                      <a:r>
                        <a:rPr lang="it-IT" b="1" i="0" dirty="0">
                          <a:solidFill>
                            <a:srgbClr val="000000"/>
                          </a:solidFill>
                          <a:effectLst/>
                          <a:latin typeface="verdana"/>
                        </a:rPr>
                        <a:t>IN</a:t>
                      </a:r>
                      <a:r>
                        <a:rPr lang="it-IT" b="0" i="0" dirty="0">
                          <a:solidFill>
                            <a:srgbClr val="000000"/>
                          </a:solidFill>
                          <a:effectLst/>
                          <a:latin typeface="verdana"/>
                        </a:rPr>
                        <a:t> </a:t>
                      </a:r>
                      <a:r>
                        <a:rPr lang="it-IT" b="1" i="0" dirty="0">
                          <a:solidFill>
                            <a:srgbClr val="000000"/>
                          </a:solidFill>
                          <a:effectLst/>
                          <a:latin typeface="verdana"/>
                        </a:rPr>
                        <a:t>questo</a:t>
                      </a:r>
                      <a:r>
                        <a:rPr lang="it-IT" b="0" i="0" dirty="0">
                          <a:solidFill>
                            <a:srgbClr val="000000"/>
                          </a:solidFill>
                          <a:effectLst/>
                          <a:latin typeface="verdana"/>
                        </a:rPr>
                        <a:t> </a:t>
                      </a:r>
                      <a:r>
                        <a:rPr lang="it-IT" b="1" i="0" dirty="0">
                          <a:solidFill>
                            <a:srgbClr val="000000"/>
                          </a:solidFill>
                          <a:effectLst/>
                          <a:latin typeface="verdana"/>
                        </a:rPr>
                        <a:t>tipo</a:t>
                      </a:r>
                      <a:r>
                        <a:rPr lang="it-IT" b="0" i="0" dirty="0">
                          <a:solidFill>
                            <a:srgbClr val="000000"/>
                          </a:solidFill>
                          <a:effectLst/>
                          <a:latin typeface="verdana"/>
                        </a:rPr>
                        <a:t> </a:t>
                      </a:r>
                      <a:r>
                        <a:rPr lang="it-IT" b="1" i="0" dirty="0">
                          <a:solidFill>
                            <a:srgbClr val="000000"/>
                          </a:solidFill>
                          <a:effectLst/>
                          <a:latin typeface="verdana"/>
                        </a:rPr>
                        <a:t>di</a:t>
                      </a:r>
                      <a:r>
                        <a:rPr lang="it-IT" b="0" i="0" dirty="0">
                          <a:solidFill>
                            <a:srgbClr val="000000"/>
                          </a:solidFill>
                          <a:effectLst/>
                          <a:latin typeface="verdana"/>
                        </a:rPr>
                        <a:t> vulcani </a:t>
                      </a:r>
                      <a:r>
                        <a:rPr lang="it-IT" b="1" i="0" dirty="0">
                          <a:solidFill>
                            <a:srgbClr val="000000"/>
                          </a:solidFill>
                          <a:effectLst/>
                          <a:latin typeface="verdana"/>
                        </a:rPr>
                        <a:t>le</a:t>
                      </a:r>
                      <a:r>
                        <a:rPr lang="it-IT" b="0" i="0" dirty="0">
                          <a:solidFill>
                            <a:srgbClr val="000000"/>
                          </a:solidFill>
                          <a:effectLst/>
                          <a:latin typeface="verdana"/>
                        </a:rPr>
                        <a:t> </a:t>
                      </a:r>
                      <a:r>
                        <a:rPr lang="it-IT" b="0" i="0" dirty="0">
                          <a:solidFill>
                            <a:srgbClr val="000000"/>
                          </a:solidFill>
                          <a:effectLst/>
                          <a:latin typeface="times new roman"/>
                        </a:rPr>
                        <a:t>eruzioni</a:t>
                      </a:r>
                      <a:r>
                        <a:rPr lang="it-IT" b="0" i="0" dirty="0">
                          <a:solidFill>
                            <a:srgbClr val="000000"/>
                          </a:solidFill>
                          <a:effectLst/>
                          <a:latin typeface="verdana"/>
                        </a:rPr>
                        <a:t> </a:t>
                      </a:r>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più</a:t>
                      </a:r>
                      <a:r>
                        <a:rPr lang="it-IT" b="0" i="0" dirty="0">
                          <a:solidFill>
                            <a:srgbClr val="000000"/>
                          </a:solidFill>
                          <a:effectLst/>
                          <a:latin typeface="verdana"/>
                        </a:rPr>
                        <a:t> </a:t>
                      </a:r>
                      <a:r>
                        <a:rPr lang="it-IT" b="1" i="0" dirty="0">
                          <a:solidFill>
                            <a:srgbClr val="000000"/>
                          </a:solidFill>
                          <a:effectLst/>
                          <a:latin typeface="verdana"/>
                        </a:rPr>
                        <a:t>violente</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73</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976313" y="340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ella 6"/>
          <p:cNvGraphicFramePr>
            <a:graphicFrameLocks noGrp="1"/>
          </p:cNvGraphicFramePr>
          <p:nvPr>
            <p:extLst>
              <p:ext uri="{D42A27DB-BD31-4B8C-83A1-F6EECF244321}">
                <p14:modId xmlns:p14="http://schemas.microsoft.com/office/powerpoint/2010/main" val="1903176664"/>
              </p:ext>
            </p:extLst>
          </p:nvPr>
        </p:nvGraphicFramePr>
        <p:xfrm>
          <a:off x="323528" y="2553336"/>
          <a:ext cx="8568952" cy="624840"/>
        </p:xfrm>
        <a:graphic>
          <a:graphicData uri="http://schemas.openxmlformats.org/drawingml/2006/table">
            <a:tbl>
              <a:tblPr/>
              <a:tblGrid>
                <a:gridCol w="8095529"/>
                <a:gridCol w="473423"/>
              </a:tblGrid>
              <a:tr h="0">
                <a:tc>
                  <a:txBody>
                    <a:bodyPr/>
                    <a:lstStyle/>
                    <a:p>
                      <a:pPr algn="l" fontAlgn="t"/>
                      <a:r>
                        <a:rPr lang="it-IT" b="1" i="0" dirty="0">
                          <a:solidFill>
                            <a:srgbClr val="000000"/>
                          </a:solidFill>
                          <a:effectLst/>
                          <a:latin typeface="verdana"/>
                        </a:rPr>
                        <a:t>Infatti</a:t>
                      </a:r>
                      <a:r>
                        <a:rPr lang="it-IT" b="0" i="0" dirty="0">
                          <a:solidFill>
                            <a:srgbClr val="000000"/>
                          </a:solidFill>
                          <a:effectLst/>
                          <a:latin typeface="verdana"/>
                        </a:rPr>
                        <a:t> </a:t>
                      </a:r>
                      <a:r>
                        <a:rPr lang="it-IT" b="1" i="0" dirty="0">
                          <a:solidFill>
                            <a:srgbClr val="000000"/>
                          </a:solidFill>
                          <a:effectLst/>
                          <a:latin typeface="verdana"/>
                        </a:rPr>
                        <a:t>i</a:t>
                      </a:r>
                      <a:r>
                        <a:rPr lang="it-IT" b="0" i="0" dirty="0">
                          <a:solidFill>
                            <a:srgbClr val="000000"/>
                          </a:solidFill>
                          <a:effectLst/>
                          <a:latin typeface="verdana"/>
                        </a:rPr>
                        <a:t> </a:t>
                      </a:r>
                      <a:r>
                        <a:rPr lang="it-IT" b="1" i="0" dirty="0">
                          <a:solidFill>
                            <a:srgbClr val="000000"/>
                          </a:solidFill>
                          <a:effectLst/>
                          <a:latin typeface="verdana"/>
                        </a:rPr>
                        <a:t>gas</a:t>
                      </a:r>
                      <a:r>
                        <a:rPr lang="it-IT" b="0" i="0" dirty="0">
                          <a:solidFill>
                            <a:srgbClr val="000000"/>
                          </a:solidFill>
                          <a:effectLst/>
                          <a:latin typeface="verdana"/>
                        </a:rPr>
                        <a:t> </a:t>
                      </a:r>
                      <a:r>
                        <a:rPr lang="it-IT" b="1" i="0" dirty="0">
                          <a:solidFill>
                            <a:srgbClr val="000000"/>
                          </a:solidFill>
                          <a:effectLst/>
                          <a:latin typeface="verdana"/>
                        </a:rPr>
                        <a:t>che</a:t>
                      </a:r>
                      <a:r>
                        <a:rPr lang="it-IT" b="0" i="0" dirty="0">
                          <a:solidFill>
                            <a:srgbClr val="000000"/>
                          </a:solidFill>
                          <a:effectLst/>
                          <a:latin typeface="verdana"/>
                        </a:rPr>
                        <a:t> </a:t>
                      </a:r>
                      <a:r>
                        <a:rPr lang="it-IT" b="1" i="0" dirty="0">
                          <a:solidFill>
                            <a:srgbClr val="000000"/>
                          </a:solidFill>
                          <a:effectLst/>
                          <a:latin typeface="verdana"/>
                        </a:rPr>
                        <a:t>si</a:t>
                      </a:r>
                      <a:r>
                        <a:rPr lang="it-IT" b="0" i="0" dirty="0">
                          <a:solidFill>
                            <a:srgbClr val="000000"/>
                          </a:solidFill>
                          <a:effectLst/>
                          <a:latin typeface="verdana"/>
                        </a:rPr>
                        <a:t> </a:t>
                      </a:r>
                      <a:r>
                        <a:rPr lang="it-IT" b="1" i="0" dirty="0">
                          <a:solidFill>
                            <a:srgbClr val="000000"/>
                          </a:solidFill>
                          <a:effectLst/>
                          <a:latin typeface="verdana"/>
                        </a:rPr>
                        <a:t>fanno</a:t>
                      </a:r>
                      <a:r>
                        <a:rPr lang="it-IT" b="0" i="0" dirty="0">
                          <a:solidFill>
                            <a:srgbClr val="000000"/>
                          </a:solidFill>
                          <a:effectLst/>
                          <a:latin typeface="verdana"/>
                        </a:rPr>
                        <a:t> </a:t>
                      </a:r>
                      <a:r>
                        <a:rPr lang="it-IT" b="1" i="0" dirty="0">
                          <a:solidFill>
                            <a:srgbClr val="000000"/>
                          </a:solidFill>
                          <a:effectLst/>
                          <a:latin typeface="verdana"/>
                        </a:rPr>
                        <a:t>strada</a:t>
                      </a:r>
                      <a:r>
                        <a:rPr lang="it-IT" b="0" i="0" dirty="0">
                          <a:solidFill>
                            <a:srgbClr val="000000"/>
                          </a:solidFill>
                          <a:effectLst/>
                          <a:latin typeface="verdana"/>
                        </a:rPr>
                        <a:t> </a:t>
                      </a:r>
                      <a:r>
                        <a:rPr lang="it-IT" b="1" i="0" dirty="0">
                          <a:solidFill>
                            <a:srgbClr val="000000"/>
                          </a:solidFill>
                          <a:effectLst/>
                          <a:latin typeface="verdana"/>
                        </a:rPr>
                        <a:t>lungo</a:t>
                      </a:r>
                      <a:r>
                        <a:rPr lang="it-IT" b="0" i="0" dirty="0">
                          <a:solidFill>
                            <a:srgbClr val="000000"/>
                          </a:solidFill>
                          <a:effectLst/>
                          <a:latin typeface="verdana"/>
                        </a:rPr>
                        <a:t> </a:t>
                      </a:r>
                      <a:r>
                        <a:rPr lang="it-IT" b="1" i="0" dirty="0">
                          <a:solidFill>
                            <a:srgbClr val="000000"/>
                          </a:solidFill>
                          <a:effectLst/>
                          <a:latin typeface="verdana"/>
                        </a:rPr>
                        <a:t>il</a:t>
                      </a:r>
                      <a:r>
                        <a:rPr lang="it-IT" b="0" i="0" dirty="0">
                          <a:solidFill>
                            <a:srgbClr val="000000"/>
                          </a:solidFill>
                          <a:effectLst/>
                          <a:latin typeface="verdana"/>
                        </a:rPr>
                        <a:t> </a:t>
                      </a:r>
                      <a:r>
                        <a:rPr lang="it-IT" b="0" i="0" dirty="0" smtClean="0">
                          <a:solidFill>
                            <a:srgbClr val="000000"/>
                          </a:solidFill>
                          <a:effectLst/>
                          <a:latin typeface="times new roman"/>
                        </a:rPr>
                        <a:t>camino sono</a:t>
                      </a:r>
                      <a:r>
                        <a:rPr lang="it-IT" b="0" i="0" dirty="0">
                          <a:solidFill>
                            <a:srgbClr val="000000"/>
                          </a:solidFill>
                          <a:effectLst/>
                          <a:latin typeface="verdana"/>
                        </a:rPr>
                        <a:t> </a:t>
                      </a:r>
                      <a:r>
                        <a:rPr lang="it-IT" b="0" i="1" dirty="0">
                          <a:solidFill>
                            <a:srgbClr val="000000"/>
                          </a:solidFill>
                          <a:effectLst/>
                          <a:latin typeface="verdana"/>
                        </a:rPr>
                        <a:t>ostacolati</a:t>
                      </a:r>
                      <a:r>
                        <a:rPr lang="it-IT" b="0" i="0" dirty="0">
                          <a:solidFill>
                            <a:srgbClr val="000000"/>
                          </a:solidFill>
                          <a:effectLst/>
                          <a:latin typeface="verdana"/>
                        </a:rPr>
                        <a:t> </a:t>
                      </a:r>
                      <a:r>
                        <a:rPr lang="it-IT" b="1" i="0" dirty="0">
                          <a:solidFill>
                            <a:srgbClr val="000000"/>
                          </a:solidFill>
                          <a:effectLst/>
                          <a:latin typeface="verdana"/>
                        </a:rPr>
                        <a:t>dalla</a:t>
                      </a:r>
                      <a:r>
                        <a:rPr lang="it-IT" b="0" i="0" dirty="0">
                          <a:solidFill>
                            <a:srgbClr val="000000"/>
                          </a:solidFill>
                          <a:effectLst/>
                          <a:latin typeface="verdana"/>
                        </a:rPr>
                        <a:t> </a:t>
                      </a:r>
                      <a:r>
                        <a:rPr lang="it-IT" b="0" i="0" dirty="0">
                          <a:solidFill>
                            <a:srgbClr val="000000"/>
                          </a:solidFill>
                          <a:effectLst/>
                          <a:latin typeface="times new roman"/>
                        </a:rPr>
                        <a:t>densità</a:t>
                      </a:r>
                      <a:r>
                        <a:rPr lang="it-IT" b="0" i="0" dirty="0">
                          <a:solidFill>
                            <a:srgbClr val="000000"/>
                          </a:solidFill>
                          <a:effectLst/>
                          <a:latin typeface="verdana"/>
                        </a:rPr>
                        <a:t> </a:t>
                      </a:r>
                      <a:r>
                        <a:rPr lang="it-IT" b="1" i="0" dirty="0">
                          <a:solidFill>
                            <a:srgbClr val="000000"/>
                          </a:solidFill>
                          <a:effectLst/>
                          <a:latin typeface="verdana"/>
                        </a:rPr>
                        <a:t>del</a:t>
                      </a:r>
                      <a:r>
                        <a:rPr lang="it-IT" b="0" i="0" dirty="0">
                          <a:solidFill>
                            <a:srgbClr val="000000"/>
                          </a:solidFill>
                          <a:effectLst/>
                          <a:latin typeface="verdana"/>
                        </a:rPr>
                        <a:t> </a:t>
                      </a:r>
                      <a:r>
                        <a:rPr lang="it-IT" b="0" i="0" dirty="0">
                          <a:solidFill>
                            <a:srgbClr val="000000"/>
                          </a:solidFill>
                          <a:effectLst/>
                          <a:latin typeface="times new roman"/>
                        </a:rPr>
                        <a:t>magma</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60</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1184764228"/>
              </p:ext>
            </p:extLst>
          </p:nvPr>
        </p:nvGraphicFramePr>
        <p:xfrm>
          <a:off x="251520" y="3501008"/>
          <a:ext cx="8640960" cy="899160"/>
        </p:xfrm>
        <a:graphic>
          <a:graphicData uri="http://schemas.openxmlformats.org/drawingml/2006/table">
            <a:tbl>
              <a:tblPr/>
              <a:tblGrid>
                <a:gridCol w="8163558"/>
                <a:gridCol w="477402"/>
              </a:tblGrid>
              <a:tr h="0">
                <a:tc>
                  <a:txBody>
                    <a:bodyPr/>
                    <a:lstStyle/>
                    <a:p>
                      <a:pPr algn="l" fontAlgn="t"/>
                      <a:r>
                        <a:rPr lang="it-IT" b="1" i="0" dirty="0">
                          <a:solidFill>
                            <a:srgbClr val="000000"/>
                          </a:solidFill>
                          <a:effectLst/>
                          <a:latin typeface="verdana"/>
                        </a:rPr>
                        <a:t>Quando</a:t>
                      </a:r>
                      <a:r>
                        <a:rPr lang="it-IT" b="0" i="0" dirty="0">
                          <a:solidFill>
                            <a:srgbClr val="000000"/>
                          </a:solidFill>
                          <a:effectLst/>
                          <a:latin typeface="verdana"/>
                        </a:rPr>
                        <a:t> </a:t>
                      </a:r>
                      <a:r>
                        <a:rPr lang="it-IT" b="1" i="0" dirty="0">
                          <a:solidFill>
                            <a:srgbClr val="000000"/>
                          </a:solidFill>
                          <a:effectLst/>
                          <a:latin typeface="verdana"/>
                        </a:rPr>
                        <a:t>la</a:t>
                      </a:r>
                      <a:r>
                        <a:rPr lang="it-IT" b="0" i="0" dirty="0">
                          <a:solidFill>
                            <a:srgbClr val="000000"/>
                          </a:solidFill>
                          <a:effectLst/>
                          <a:latin typeface="verdana"/>
                        </a:rPr>
                        <a:t> </a:t>
                      </a:r>
                      <a:r>
                        <a:rPr lang="it-IT" b="1" i="0" dirty="0">
                          <a:solidFill>
                            <a:srgbClr val="000000"/>
                          </a:solidFill>
                          <a:effectLst/>
                          <a:latin typeface="verdana"/>
                        </a:rPr>
                        <a:t>pressione</a:t>
                      </a:r>
                      <a:r>
                        <a:rPr lang="it-IT" b="0" i="0" dirty="0">
                          <a:solidFill>
                            <a:srgbClr val="000000"/>
                          </a:solidFill>
                          <a:effectLst/>
                          <a:latin typeface="verdana"/>
                        </a:rPr>
                        <a:t> </a:t>
                      </a:r>
                      <a:r>
                        <a:rPr lang="it-IT" b="1" i="0" dirty="0">
                          <a:solidFill>
                            <a:srgbClr val="000000"/>
                          </a:solidFill>
                          <a:effectLst/>
                          <a:latin typeface="verdana"/>
                        </a:rPr>
                        <a:t>diventa</a:t>
                      </a:r>
                      <a:r>
                        <a:rPr lang="it-IT" b="0" i="0" dirty="0">
                          <a:solidFill>
                            <a:srgbClr val="000000"/>
                          </a:solidFill>
                          <a:effectLst/>
                          <a:latin typeface="verdana"/>
                        </a:rPr>
                        <a:t> </a:t>
                      </a:r>
                      <a:r>
                        <a:rPr lang="it-IT" b="0" i="0" dirty="0">
                          <a:solidFill>
                            <a:srgbClr val="000000"/>
                          </a:solidFill>
                          <a:effectLst/>
                          <a:latin typeface="times new roman"/>
                        </a:rPr>
                        <a:t>insostenibile</a:t>
                      </a:r>
                      <a:r>
                        <a:rPr lang="it-IT" b="0" i="0" dirty="0">
                          <a:solidFill>
                            <a:srgbClr val="000000"/>
                          </a:solidFill>
                          <a:effectLst/>
                          <a:latin typeface="verdana"/>
                        </a:rPr>
                        <a:t> </a:t>
                      </a:r>
                      <a:r>
                        <a:rPr lang="it-IT" b="1" i="0" dirty="0">
                          <a:solidFill>
                            <a:srgbClr val="000000"/>
                          </a:solidFill>
                          <a:effectLst/>
                          <a:latin typeface="verdana"/>
                        </a:rPr>
                        <a:t>ci</a:t>
                      </a:r>
                      <a:r>
                        <a:rPr lang="it-IT" b="0" i="0" dirty="0">
                          <a:solidFill>
                            <a:srgbClr val="000000"/>
                          </a:solidFill>
                          <a:effectLst/>
                          <a:latin typeface="verdana"/>
                        </a:rPr>
                        <a:t> </a:t>
                      </a:r>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grandi</a:t>
                      </a:r>
                      <a:r>
                        <a:rPr lang="it-IT" b="0" i="0" dirty="0">
                          <a:solidFill>
                            <a:srgbClr val="000000"/>
                          </a:solidFill>
                          <a:effectLst/>
                          <a:latin typeface="verdana"/>
                        </a:rPr>
                        <a:t> esplosioni, </a:t>
                      </a:r>
                      <a:r>
                        <a:rPr lang="it-IT" b="1" i="0" dirty="0">
                          <a:solidFill>
                            <a:srgbClr val="000000"/>
                          </a:solidFill>
                          <a:effectLst/>
                          <a:latin typeface="verdana"/>
                        </a:rPr>
                        <a:t>che</a:t>
                      </a:r>
                      <a:r>
                        <a:rPr lang="it-IT" b="0" i="0" dirty="0">
                          <a:solidFill>
                            <a:srgbClr val="000000"/>
                          </a:solidFill>
                          <a:effectLst/>
                          <a:latin typeface="verdana"/>
                        </a:rPr>
                        <a:t> </a:t>
                      </a:r>
                      <a:r>
                        <a:rPr lang="it-IT" b="1" i="0" dirty="0">
                          <a:solidFill>
                            <a:srgbClr val="000000"/>
                          </a:solidFill>
                          <a:effectLst/>
                          <a:latin typeface="verdana"/>
                        </a:rPr>
                        <a:t>possono</a:t>
                      </a:r>
                      <a:r>
                        <a:rPr lang="it-IT" b="0" i="0" dirty="0">
                          <a:solidFill>
                            <a:srgbClr val="000000"/>
                          </a:solidFill>
                          <a:effectLst/>
                          <a:latin typeface="verdana"/>
                        </a:rPr>
                        <a:t> </a:t>
                      </a:r>
                      <a:r>
                        <a:rPr lang="it-IT" b="0" i="0" dirty="0">
                          <a:solidFill>
                            <a:srgbClr val="000000"/>
                          </a:solidFill>
                          <a:effectLst/>
                          <a:latin typeface="times new roman"/>
                        </a:rPr>
                        <a:t>squarciare</a:t>
                      </a:r>
                      <a:r>
                        <a:rPr lang="it-IT" b="0" i="0" dirty="0">
                          <a:solidFill>
                            <a:srgbClr val="000000"/>
                          </a:solidFill>
                          <a:effectLst/>
                          <a:latin typeface="verdana"/>
                        </a:rPr>
                        <a:t> </a:t>
                      </a:r>
                      <a:r>
                        <a:rPr lang="it-IT" b="1" i="0" dirty="0">
                          <a:solidFill>
                            <a:srgbClr val="000000"/>
                          </a:solidFill>
                          <a:effectLst/>
                          <a:latin typeface="verdana"/>
                        </a:rPr>
                        <a:t>il</a:t>
                      </a:r>
                      <a:r>
                        <a:rPr lang="it-IT" b="0" i="0" dirty="0">
                          <a:solidFill>
                            <a:srgbClr val="000000"/>
                          </a:solidFill>
                          <a:effectLst/>
                          <a:latin typeface="verdana"/>
                        </a:rPr>
                        <a:t> </a:t>
                      </a:r>
                      <a:r>
                        <a:rPr lang="it-IT" b="0" i="1" dirty="0">
                          <a:solidFill>
                            <a:srgbClr val="000000"/>
                          </a:solidFill>
                          <a:effectLst/>
                          <a:latin typeface="verdana"/>
                        </a:rPr>
                        <a:t>cono</a:t>
                      </a:r>
                      <a:r>
                        <a:rPr lang="it-IT" b="0" i="0" dirty="0">
                          <a:solidFill>
                            <a:srgbClr val="000000"/>
                          </a:solidFill>
                          <a:effectLst/>
                          <a:latin typeface="verdana"/>
                        </a:rPr>
                        <a:t> </a:t>
                      </a:r>
                      <a:r>
                        <a:rPr lang="it-IT" b="0" i="0" dirty="0">
                          <a:solidFill>
                            <a:srgbClr val="000000"/>
                          </a:solidFill>
                          <a:effectLst/>
                          <a:latin typeface="times new roman"/>
                        </a:rPr>
                        <a:t>vulcanico</a:t>
                      </a:r>
                      <a:r>
                        <a:rPr lang="it-IT" b="0" i="0" dirty="0">
                          <a:solidFill>
                            <a:srgbClr val="000000"/>
                          </a:solidFill>
                          <a:effectLst/>
                          <a:latin typeface="verdana"/>
                        </a:rPr>
                        <a:t/>
                      </a:r>
                      <a:br>
                        <a:rPr lang="it-IT" b="0" i="0" dirty="0">
                          <a:solidFill>
                            <a:srgbClr val="000000"/>
                          </a:solidFill>
                          <a:effectLst/>
                          <a:latin typeface="verdana"/>
                        </a:rPr>
                      </a:br>
                      <a:r>
                        <a:rPr lang="it-IT" b="1" i="0" dirty="0">
                          <a:solidFill>
                            <a:srgbClr val="000000"/>
                          </a:solidFill>
                          <a:effectLst/>
                          <a:latin typeface="verdana"/>
                        </a:rPr>
                        <a:t>e</a:t>
                      </a:r>
                      <a:r>
                        <a:rPr lang="it-IT" b="0" i="0" dirty="0">
                          <a:solidFill>
                            <a:srgbClr val="000000"/>
                          </a:solidFill>
                          <a:effectLst/>
                          <a:latin typeface="verdana"/>
                        </a:rPr>
                        <a:t> proiettare </a:t>
                      </a:r>
                      <a:r>
                        <a:rPr lang="it-IT" b="1" i="0" dirty="0">
                          <a:solidFill>
                            <a:srgbClr val="000000"/>
                          </a:solidFill>
                          <a:effectLst/>
                          <a:latin typeface="verdana"/>
                        </a:rPr>
                        <a:t>il</a:t>
                      </a:r>
                      <a:r>
                        <a:rPr lang="it-IT" b="0" i="0" dirty="0">
                          <a:solidFill>
                            <a:srgbClr val="000000"/>
                          </a:solidFill>
                          <a:effectLst/>
                          <a:latin typeface="verdana"/>
                        </a:rPr>
                        <a:t> </a:t>
                      </a:r>
                      <a:r>
                        <a:rPr lang="it-IT" b="1" i="0" dirty="0">
                          <a:solidFill>
                            <a:srgbClr val="000000"/>
                          </a:solidFill>
                          <a:effectLst/>
                          <a:latin typeface="verdana"/>
                        </a:rPr>
                        <a:t>materiale</a:t>
                      </a:r>
                      <a:r>
                        <a:rPr lang="it-IT" b="0" i="0" dirty="0">
                          <a:solidFill>
                            <a:srgbClr val="000000"/>
                          </a:solidFill>
                          <a:effectLst/>
                          <a:latin typeface="verdana"/>
                        </a:rPr>
                        <a:t> </a:t>
                      </a:r>
                      <a:r>
                        <a:rPr lang="it-IT" b="1" i="0" dirty="0">
                          <a:solidFill>
                            <a:srgbClr val="000000"/>
                          </a:solidFill>
                          <a:effectLst/>
                          <a:latin typeface="verdana"/>
                        </a:rPr>
                        <a:t>a</a:t>
                      </a:r>
                      <a:r>
                        <a:rPr lang="it-IT" b="0" i="0" dirty="0">
                          <a:solidFill>
                            <a:srgbClr val="000000"/>
                          </a:solidFill>
                          <a:effectLst/>
                          <a:latin typeface="verdana"/>
                        </a:rPr>
                        <a:t> </a:t>
                      </a:r>
                      <a:r>
                        <a:rPr lang="it-IT" b="1" i="0" dirty="0">
                          <a:solidFill>
                            <a:srgbClr val="000000"/>
                          </a:solidFill>
                          <a:effectLst/>
                          <a:latin typeface="verdana"/>
                        </a:rPr>
                        <a:t>grande</a:t>
                      </a:r>
                      <a:r>
                        <a:rPr lang="it-IT" b="0" i="0" dirty="0">
                          <a:solidFill>
                            <a:srgbClr val="000000"/>
                          </a:solidFill>
                          <a:effectLst/>
                          <a:latin typeface="verdana"/>
                        </a:rPr>
                        <a:t> </a:t>
                      </a:r>
                      <a:r>
                        <a:rPr lang="it-IT" b="1" i="0" dirty="0">
                          <a:solidFill>
                            <a:srgbClr val="000000"/>
                          </a:solidFill>
                          <a:effectLst/>
                          <a:latin typeface="verdana"/>
                        </a:rPr>
                        <a:t>distanza</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43</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4206391211"/>
              </p:ext>
            </p:extLst>
          </p:nvPr>
        </p:nvGraphicFramePr>
        <p:xfrm>
          <a:off x="179512" y="4725144"/>
          <a:ext cx="8712968" cy="624840"/>
        </p:xfrm>
        <a:graphic>
          <a:graphicData uri="http://schemas.openxmlformats.org/drawingml/2006/table">
            <a:tbl>
              <a:tblPr/>
              <a:tblGrid>
                <a:gridCol w="8231588"/>
                <a:gridCol w="481380"/>
              </a:tblGrid>
              <a:tr h="0">
                <a:tc>
                  <a:txBody>
                    <a:bodyPr/>
                    <a:lstStyle/>
                    <a:p>
                      <a:pPr algn="l" fontAlgn="t"/>
                      <a:r>
                        <a:rPr lang="it-IT" b="1" i="0" dirty="0">
                          <a:solidFill>
                            <a:srgbClr val="000000"/>
                          </a:solidFill>
                          <a:effectLst/>
                          <a:latin typeface="verdana"/>
                        </a:rPr>
                        <a:t>Gli</a:t>
                      </a:r>
                      <a:r>
                        <a:rPr lang="it-IT" b="0" i="0" dirty="0">
                          <a:solidFill>
                            <a:srgbClr val="000000"/>
                          </a:solidFill>
                          <a:effectLst/>
                          <a:latin typeface="verdana"/>
                        </a:rPr>
                        <a:t> spostamenti </a:t>
                      </a:r>
                      <a:r>
                        <a:rPr lang="it-IT" b="1" i="0" dirty="0">
                          <a:solidFill>
                            <a:srgbClr val="000000"/>
                          </a:solidFill>
                          <a:effectLst/>
                          <a:latin typeface="verdana"/>
                        </a:rPr>
                        <a:t>d'aria</a:t>
                      </a:r>
                      <a:r>
                        <a:rPr lang="it-IT" b="0" i="0" dirty="0">
                          <a:solidFill>
                            <a:srgbClr val="000000"/>
                          </a:solidFill>
                          <a:effectLst/>
                          <a:latin typeface="verdana"/>
                        </a:rPr>
                        <a:t> </a:t>
                      </a:r>
                      <a:r>
                        <a:rPr lang="it-IT" b="1" i="0" dirty="0">
                          <a:solidFill>
                            <a:srgbClr val="000000"/>
                          </a:solidFill>
                          <a:effectLst/>
                          <a:latin typeface="verdana"/>
                        </a:rPr>
                        <a:t>possono</a:t>
                      </a:r>
                      <a:r>
                        <a:rPr lang="it-IT" b="0" i="0" dirty="0">
                          <a:solidFill>
                            <a:srgbClr val="000000"/>
                          </a:solidFill>
                          <a:effectLst/>
                          <a:latin typeface="verdana"/>
                        </a:rPr>
                        <a:t> abbattere </a:t>
                      </a:r>
                      <a:r>
                        <a:rPr lang="it-IT" b="1" i="0" dirty="0">
                          <a:solidFill>
                            <a:srgbClr val="000000"/>
                          </a:solidFill>
                          <a:effectLst/>
                          <a:latin typeface="verdana"/>
                        </a:rPr>
                        <a:t>intere</a:t>
                      </a:r>
                      <a:r>
                        <a:rPr lang="it-IT" b="0" i="0" dirty="0">
                          <a:solidFill>
                            <a:srgbClr val="000000"/>
                          </a:solidFill>
                          <a:effectLst/>
                          <a:latin typeface="verdana"/>
                        </a:rPr>
                        <a:t> </a:t>
                      </a:r>
                      <a:r>
                        <a:rPr lang="it-IT" b="1" i="0" dirty="0">
                          <a:solidFill>
                            <a:srgbClr val="000000"/>
                          </a:solidFill>
                          <a:effectLst/>
                          <a:latin typeface="verdana"/>
                        </a:rPr>
                        <a:t>foreste</a:t>
                      </a:r>
                      <a:r>
                        <a:rPr lang="it-IT" b="0" i="0" dirty="0">
                          <a:solidFill>
                            <a:srgbClr val="000000"/>
                          </a:solidFill>
                          <a:effectLst/>
                          <a:latin typeface="verdana"/>
                        </a:rPr>
                        <a:t> </a:t>
                      </a:r>
                      <a:r>
                        <a:rPr lang="it-IT" b="1" i="0" dirty="0">
                          <a:solidFill>
                            <a:srgbClr val="000000"/>
                          </a:solidFill>
                          <a:effectLst/>
                          <a:latin typeface="verdana"/>
                        </a:rPr>
                        <a:t>o</a:t>
                      </a:r>
                      <a:r>
                        <a:rPr lang="it-IT" b="0" i="0" dirty="0">
                          <a:solidFill>
                            <a:srgbClr val="000000"/>
                          </a:solidFill>
                          <a:effectLst/>
                          <a:latin typeface="verdana"/>
                        </a:rPr>
                        <a:t> sollevare </a:t>
                      </a:r>
                      <a:r>
                        <a:rPr lang="it-IT" b="0" i="0" dirty="0">
                          <a:solidFill>
                            <a:srgbClr val="000000"/>
                          </a:solidFill>
                          <a:effectLst/>
                          <a:latin typeface="times new roman"/>
                        </a:rPr>
                        <a:t>ondate</a:t>
                      </a:r>
                      <a:r>
                        <a:rPr lang="it-IT" b="0" i="0" dirty="0">
                          <a:solidFill>
                            <a:srgbClr val="000000"/>
                          </a:solidFill>
                          <a:effectLst/>
                          <a:latin typeface="verdana"/>
                        </a:rPr>
                        <a:t> gigantesche.</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52</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10" name="Rectangle 2"/>
          <p:cNvSpPr>
            <a:spLocks noChangeArrowheads="1"/>
          </p:cNvSpPr>
          <p:nvPr/>
        </p:nvSpPr>
        <p:spPr bwMode="auto">
          <a:xfrm>
            <a:off x="976313" y="340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3940629926"/>
              </p:ext>
            </p:extLst>
          </p:nvPr>
        </p:nvGraphicFramePr>
        <p:xfrm>
          <a:off x="323528" y="5733256"/>
          <a:ext cx="8640960" cy="590550"/>
        </p:xfrm>
        <a:graphic>
          <a:graphicData uri="http://schemas.openxmlformats.org/drawingml/2006/table">
            <a:tbl>
              <a:tblPr/>
              <a:tblGrid>
                <a:gridCol w="8163558"/>
                <a:gridCol w="477402"/>
              </a:tblGrid>
              <a:tr h="0">
                <a:tc>
                  <a:txBody>
                    <a:bodyPr/>
                    <a:lstStyle/>
                    <a:p>
                      <a:pPr algn="l" fontAlgn="t"/>
                      <a:r>
                        <a:rPr lang="it-IT" b="1" i="0" dirty="0">
                          <a:solidFill>
                            <a:srgbClr val="000000"/>
                          </a:solidFill>
                          <a:effectLst/>
                          <a:latin typeface="verdana"/>
                        </a:rPr>
                        <a:t>Sono</a:t>
                      </a:r>
                      <a:r>
                        <a:rPr lang="it-IT" b="0" i="0" dirty="0">
                          <a:solidFill>
                            <a:srgbClr val="000000"/>
                          </a:solidFill>
                          <a:effectLst/>
                          <a:latin typeface="verdana"/>
                        </a:rPr>
                        <a:t> </a:t>
                      </a:r>
                      <a:r>
                        <a:rPr lang="it-IT" b="1" i="0" dirty="0">
                          <a:solidFill>
                            <a:srgbClr val="000000"/>
                          </a:solidFill>
                          <a:effectLst/>
                          <a:latin typeface="verdana"/>
                        </a:rPr>
                        <a:t>quindi</a:t>
                      </a:r>
                      <a:r>
                        <a:rPr lang="it-IT" b="0" i="0" dirty="0">
                          <a:solidFill>
                            <a:srgbClr val="000000"/>
                          </a:solidFill>
                          <a:effectLst/>
                          <a:latin typeface="verdana"/>
                        </a:rPr>
                        <a:t> vulcani </a:t>
                      </a:r>
                      <a:r>
                        <a:rPr lang="it-IT" b="1" i="0" dirty="0">
                          <a:solidFill>
                            <a:srgbClr val="000000"/>
                          </a:solidFill>
                          <a:effectLst/>
                          <a:latin typeface="verdana"/>
                        </a:rPr>
                        <a:t>pericolosissimi</a:t>
                      </a:r>
                      <a:r>
                        <a:rPr lang="it-IT" b="0" i="0" dirty="0">
                          <a:solidFill>
                            <a:srgbClr val="000000"/>
                          </a:solidFill>
                          <a:effectLst/>
                          <a:latin typeface="verdana"/>
                        </a:rPr>
                        <a:t>.</a:t>
                      </a:r>
                    </a:p>
                  </a:txBody>
                  <a:tcPr marL="47625" marR="47625" marT="28575" marB="47625" anchor="ctr">
                    <a:lnL>
                      <a:noFill/>
                    </a:lnL>
                    <a:lnR w="9525" cap="flat" cmpd="sng" algn="ctr">
                      <a:solidFill>
                        <a:srgbClr val="EEEEEE"/>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tcPr>
                </a:tc>
                <a:tc>
                  <a:txBody>
                    <a:bodyPr/>
                    <a:lstStyle/>
                    <a:p>
                      <a:pPr algn="ctr" fontAlgn="t"/>
                      <a:r>
                        <a:rPr lang="it-IT" sz="1400" b="0" i="0" dirty="0">
                          <a:solidFill>
                            <a:srgbClr val="000000"/>
                          </a:solidFill>
                          <a:effectLst/>
                          <a:latin typeface="verdana"/>
                        </a:rPr>
                        <a:t>84</a:t>
                      </a:r>
                      <a:r>
                        <a:rPr lang="it-IT" sz="700" b="0" i="0" dirty="0">
                          <a:solidFill>
                            <a:srgbClr val="000000"/>
                          </a:solidFill>
                          <a:effectLst/>
                          <a:latin typeface="courier new"/>
                        </a:rPr>
                        <a:t>E: +++-</a:t>
                      </a:r>
                      <a:br>
                        <a:rPr lang="it-IT" sz="700" b="0" i="0" dirty="0">
                          <a:solidFill>
                            <a:srgbClr val="000000"/>
                          </a:solidFill>
                          <a:effectLst/>
                          <a:latin typeface="courier new"/>
                        </a:rPr>
                      </a:br>
                      <a:r>
                        <a:rPr lang="it-IT" sz="700" b="0" i="0" dirty="0">
                          <a:solidFill>
                            <a:srgbClr val="000000"/>
                          </a:solidFill>
                          <a:effectLst/>
                          <a:latin typeface="courier new"/>
                        </a:rPr>
                        <a:t>M: ++++</a:t>
                      </a:r>
                      <a:br>
                        <a:rPr lang="it-IT" sz="700" b="0" i="0" dirty="0">
                          <a:solidFill>
                            <a:srgbClr val="000000"/>
                          </a:solidFill>
                          <a:effectLst/>
                          <a:latin typeface="courier new"/>
                        </a:rPr>
                      </a:br>
                      <a:r>
                        <a:rPr lang="it-IT" sz="700" b="0" i="0" dirty="0">
                          <a:solidFill>
                            <a:srgbClr val="000000"/>
                          </a:solidFill>
                          <a:effectLst/>
                          <a:latin typeface="courier new"/>
                        </a:rPr>
                        <a:t>S: ++++</a:t>
                      </a:r>
                    </a:p>
                  </a:txBody>
                  <a:tcPr marL="47625" marR="47625" marT="28575" marB="28575"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15" name="Rectangle 3"/>
          <p:cNvSpPr>
            <a:spLocks noChangeArrowheads="1"/>
          </p:cNvSpPr>
          <p:nvPr/>
        </p:nvSpPr>
        <p:spPr bwMode="auto">
          <a:xfrm>
            <a:off x="976313" y="340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itchFamily="34" charset="0"/>
                <a:cs typeface="Arial" pitchFamily="34" charset="0"/>
              </a:rPr>
              <a:t/>
            </a:r>
            <a:br>
              <a:rPr kumimoji="0" lang="it-IT" altLang="it-IT" sz="1800" b="0" i="0" u="none" strike="noStrike" cap="none" normalizeH="0" baseline="0" smtClean="0">
                <a:ln>
                  <a:noFill/>
                </a:ln>
                <a:solidFill>
                  <a:schemeClr val="tx1"/>
                </a:solidFill>
                <a:effectLst/>
                <a:latin typeface="Arial" pitchFamily="34" charset="0"/>
                <a:cs typeface="Arial" pitchFamily="34" charset="0"/>
              </a:rPr>
            </a:b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02456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0026"/>
          </a:xfrm>
        </p:spPr>
        <p:txBody>
          <a:bodyPr>
            <a:normAutofit fontScale="90000"/>
          </a:bodyPr>
          <a:lstStyle/>
          <a:p>
            <a:endParaRPr lang="it-IT"/>
          </a:p>
        </p:txBody>
      </p:sp>
      <p:pic>
        <p:nvPicPr>
          <p:cNvPr id="4" name="Segnaposto contenuto 3" descr="Documento3 - Microsoft Word (Attivazione del prodotto non riuscit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140" y="141840"/>
            <a:ext cx="8631324" cy="6455512"/>
          </a:xfrm>
        </p:spPr>
      </p:pic>
    </p:spTree>
    <p:extLst>
      <p:ext uri="{BB962C8B-B14F-4D97-AF65-F5344CB8AC3E}">
        <p14:creationId xmlns:p14="http://schemas.microsoft.com/office/powerpoint/2010/main" val="3317004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 semplificare il linguaggio?</a:t>
            </a:r>
            <a:endParaRPr lang="it-IT" dirty="0"/>
          </a:p>
        </p:txBody>
      </p:sp>
      <p:sp>
        <p:nvSpPr>
          <p:cNvPr id="3" name="Segnaposto contenuto 2"/>
          <p:cNvSpPr>
            <a:spLocks noGrp="1"/>
          </p:cNvSpPr>
          <p:nvPr>
            <p:ph idx="1"/>
          </p:nvPr>
        </p:nvSpPr>
        <p:spPr/>
        <p:txBody>
          <a:bodyPr/>
          <a:lstStyle/>
          <a:p>
            <a:r>
              <a:rPr lang="it-IT" dirty="0" smtClean="0"/>
              <a:t>Rendere più facili le comunicazioni con la famiglia</a:t>
            </a:r>
          </a:p>
          <a:p>
            <a:r>
              <a:rPr lang="it-IT" dirty="0" smtClean="0"/>
              <a:t>Coinvolgere maggiormente le famiglie nelle attività scolastiche</a:t>
            </a:r>
          </a:p>
          <a:p>
            <a:r>
              <a:rPr lang="it-IT" dirty="0" smtClean="0"/>
              <a:t>Stimolare la puntualità nelle consegne o dei pagamenti </a:t>
            </a:r>
          </a:p>
          <a:p>
            <a:pPr marL="0" indent="0">
              <a:buNone/>
            </a:pPr>
            <a:r>
              <a:rPr lang="it-IT" dirty="0" smtClean="0"/>
              <a:t>UN LINGUAGGIO SEMPLIFICATO E’ MENO BELLO, MA PIU’ EFFICACE</a:t>
            </a:r>
          </a:p>
          <a:p>
            <a:pPr marL="0" indent="0">
              <a:buNone/>
            </a:pPr>
            <a:endParaRPr lang="it-IT" dirty="0" smtClean="0"/>
          </a:p>
        </p:txBody>
      </p:sp>
    </p:spTree>
    <p:extLst>
      <p:ext uri="{BB962C8B-B14F-4D97-AF65-F5344CB8AC3E}">
        <p14:creationId xmlns:p14="http://schemas.microsoft.com/office/powerpoint/2010/main" val="171620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a:t>
            </a:r>
            <a:endParaRPr lang="it-IT" dirty="0"/>
          </a:p>
        </p:txBody>
      </p:sp>
      <p:sp>
        <p:nvSpPr>
          <p:cNvPr id="3" name="Segnaposto contenuto 2"/>
          <p:cNvSpPr>
            <a:spLocks noGrp="1"/>
          </p:cNvSpPr>
          <p:nvPr>
            <p:ph idx="1"/>
          </p:nvPr>
        </p:nvSpPr>
        <p:spPr/>
        <p:txBody>
          <a:bodyPr/>
          <a:lstStyle/>
          <a:p>
            <a:r>
              <a:rPr lang="it-IT" dirty="0" smtClean="0"/>
              <a:t>Evitando termini rari, facilmente fraintendibili o poco comprensibili</a:t>
            </a:r>
          </a:p>
          <a:p>
            <a:r>
              <a:rPr lang="it-IT" dirty="0" smtClean="0"/>
              <a:t>Usando parole con un’elevata frequenza d’uso nell’italiano corrente</a:t>
            </a:r>
          </a:p>
          <a:p>
            <a:r>
              <a:rPr lang="it-IT" dirty="0" smtClean="0"/>
              <a:t>Evitando costruzioni complesse o troppo lunghe, adeguate per un’utenza di livello elevato anche in lingua italiana</a:t>
            </a:r>
          </a:p>
          <a:p>
            <a:r>
              <a:rPr lang="it-IT" dirty="0" smtClean="0"/>
              <a:t>Usando frasi semplici e brevi</a:t>
            </a:r>
            <a:endParaRPr lang="it-IT" dirty="0"/>
          </a:p>
        </p:txBody>
      </p:sp>
    </p:spTree>
    <p:extLst>
      <p:ext uri="{BB962C8B-B14F-4D97-AF65-F5344CB8AC3E}">
        <p14:creationId xmlns:p14="http://schemas.microsoft.com/office/powerpoint/2010/main" val="309565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Cosa succede se il linguaggio è difficile?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Chi legge e non capisce ha la sensazione che non ci sia la volontà di fargli capire le comunicazioni (per gli stranieri non c’è solo la difficoltà della difficoltà di un lessico troppo complesso, ma anche quello di una lingua nuova)</a:t>
            </a:r>
          </a:p>
          <a:p>
            <a:r>
              <a:rPr lang="it-IT" dirty="0" smtClean="0"/>
              <a:t>Le comunicazioni vengono accantonate</a:t>
            </a:r>
          </a:p>
          <a:p>
            <a:r>
              <a:rPr lang="it-IT" dirty="0" smtClean="0"/>
              <a:t>Si crea caos soprattutto in quelle attività burocratiche che richiedono un iter preciso (pagamenti di assicurazioni, iscrizioni, rinnovi, </a:t>
            </a:r>
            <a:r>
              <a:rPr lang="it-IT" dirty="0" err="1" smtClean="0"/>
              <a:t>ecc</a:t>
            </a:r>
            <a:r>
              <a:rPr lang="it-IT" dirty="0" smtClean="0"/>
              <a:t>…)</a:t>
            </a:r>
            <a:endParaRPr lang="it-IT" dirty="0"/>
          </a:p>
        </p:txBody>
      </p:sp>
    </p:spTree>
    <p:extLst>
      <p:ext uri="{BB962C8B-B14F-4D97-AF65-F5344CB8AC3E}">
        <p14:creationId xmlns:p14="http://schemas.microsoft.com/office/powerpoint/2010/main" val="77213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esempio: la pediculosi</a:t>
            </a:r>
            <a:endParaRPr lang="it-IT" dirty="0"/>
          </a:p>
        </p:txBody>
      </p:sp>
      <p:sp>
        <p:nvSpPr>
          <p:cNvPr id="3" name="Segnaposto contenuto 2"/>
          <p:cNvSpPr>
            <a:spLocks noGrp="1"/>
          </p:cNvSpPr>
          <p:nvPr>
            <p:ph idx="1"/>
          </p:nvPr>
        </p:nvSpPr>
        <p:spPr/>
        <p:txBody>
          <a:bodyPr>
            <a:normAutofit fontScale="47500" lnSpcReduction="20000"/>
          </a:bodyPr>
          <a:lstStyle/>
          <a:p>
            <a:r>
              <a:rPr lang="it-IT" u="sng" dirty="0">
                <a:solidFill>
                  <a:srgbClr val="FF0000"/>
                </a:solidFill>
              </a:rPr>
              <a:t>In seguito alla segnalazione </a:t>
            </a:r>
            <a:r>
              <a:rPr lang="it-IT" u="sng" dirty="0"/>
              <a:t>di </a:t>
            </a:r>
            <a:r>
              <a:rPr lang="it-IT" dirty="0"/>
              <a:t>casi di </a:t>
            </a:r>
            <a:r>
              <a:rPr lang="it-IT" dirty="0">
                <a:solidFill>
                  <a:srgbClr val="FF0000"/>
                </a:solidFill>
              </a:rPr>
              <a:t>pediculosi</a:t>
            </a:r>
            <a:r>
              <a:rPr lang="it-IT" dirty="0"/>
              <a:t> del</a:t>
            </a:r>
            <a:r>
              <a:rPr lang="it-IT" dirty="0">
                <a:solidFill>
                  <a:srgbClr val="FF0000"/>
                </a:solidFill>
              </a:rPr>
              <a:t> capo</a:t>
            </a:r>
            <a:r>
              <a:rPr lang="it-IT" dirty="0"/>
              <a:t>  </a:t>
            </a:r>
            <a:r>
              <a:rPr lang="it-IT" u="sng" dirty="0"/>
              <a:t>nella classe/sezione frequentata da vostro/a figlio/a, vi preghiamo di</a:t>
            </a:r>
            <a:r>
              <a:rPr lang="it-IT" u="sng" dirty="0">
                <a:solidFill>
                  <a:srgbClr val="FF0000"/>
                </a:solidFill>
              </a:rPr>
              <a:t> garantire </a:t>
            </a:r>
            <a:r>
              <a:rPr lang="it-IT" b="1" u="sng" dirty="0"/>
              <a:t>un controllo </a:t>
            </a:r>
            <a:r>
              <a:rPr lang="it-IT" b="1" u="sng" dirty="0">
                <a:solidFill>
                  <a:srgbClr val="FF0000"/>
                </a:solidFill>
              </a:rPr>
              <a:t>accurato </a:t>
            </a:r>
            <a:r>
              <a:rPr lang="it-IT" u="sng" dirty="0"/>
              <a:t>e</a:t>
            </a:r>
            <a:r>
              <a:rPr lang="it-IT" u="sng" dirty="0">
                <a:solidFill>
                  <a:srgbClr val="FF0000"/>
                </a:solidFill>
              </a:rPr>
              <a:t> periodico </a:t>
            </a:r>
            <a:r>
              <a:rPr lang="it-IT" u="sng" dirty="0"/>
              <a:t>dei capelli</a:t>
            </a:r>
            <a:r>
              <a:rPr lang="it-IT" dirty="0"/>
              <a:t>, </a:t>
            </a:r>
            <a:r>
              <a:rPr lang="it-IT" u="sng" dirty="0"/>
              <a:t>al fine di </a:t>
            </a:r>
            <a:r>
              <a:rPr lang="it-IT" u="sng" dirty="0">
                <a:solidFill>
                  <a:srgbClr val="FF0000"/>
                </a:solidFill>
              </a:rPr>
              <a:t>rintracciare </a:t>
            </a:r>
            <a:r>
              <a:rPr lang="it-IT" u="sng" dirty="0"/>
              <a:t> </a:t>
            </a:r>
            <a:r>
              <a:rPr lang="it-IT" u="sng" dirty="0">
                <a:solidFill>
                  <a:srgbClr val="FF0000"/>
                </a:solidFill>
              </a:rPr>
              <a:t>in tempo l’eventuale</a:t>
            </a:r>
            <a:r>
              <a:rPr lang="it-IT" u="sng" dirty="0"/>
              <a:t> presenza dei pidocchi o delle loro uova </a:t>
            </a:r>
            <a:r>
              <a:rPr lang="it-IT" u="sng" dirty="0">
                <a:solidFill>
                  <a:srgbClr val="FF0000"/>
                </a:solidFill>
              </a:rPr>
              <a:t>(lendini).</a:t>
            </a:r>
            <a:endParaRPr lang="it-IT" b="1" u="sng" dirty="0">
              <a:solidFill>
                <a:srgbClr val="FF0000"/>
              </a:solidFill>
            </a:endParaRPr>
          </a:p>
          <a:p>
            <a:r>
              <a:rPr lang="it-IT" dirty="0"/>
              <a:t> </a:t>
            </a:r>
            <a:endParaRPr lang="it-IT" b="1" dirty="0"/>
          </a:p>
          <a:p>
            <a:r>
              <a:rPr lang="it-IT" b="1" u="sng" dirty="0"/>
              <a:t>I prodotti che si trovano in farmacia non hanno un’azione </a:t>
            </a:r>
            <a:r>
              <a:rPr lang="it-IT" b="1" u="sng" dirty="0">
                <a:solidFill>
                  <a:srgbClr val="FF0000"/>
                </a:solidFill>
              </a:rPr>
              <a:t>preventiva</a:t>
            </a:r>
            <a:r>
              <a:rPr lang="it-IT" b="1" u="sng" dirty="0"/>
              <a:t>, </a:t>
            </a:r>
            <a:r>
              <a:rPr lang="it-IT" b="1" u="sng" dirty="0">
                <a:solidFill>
                  <a:srgbClr val="FF0000"/>
                </a:solidFill>
              </a:rPr>
              <a:t>pertanto</a:t>
            </a:r>
            <a:r>
              <a:rPr lang="it-IT" b="1" u="sng" dirty="0"/>
              <a:t> devono essere usati  solo nel caso di </a:t>
            </a:r>
            <a:r>
              <a:rPr lang="it-IT" b="1" u="sng" dirty="0">
                <a:solidFill>
                  <a:srgbClr val="FF0000"/>
                </a:solidFill>
              </a:rPr>
              <a:t>infestazione in atto.</a:t>
            </a:r>
          </a:p>
          <a:p>
            <a:r>
              <a:rPr lang="it-IT" dirty="0"/>
              <a:t>In caso di dubbio  </a:t>
            </a:r>
            <a:r>
              <a:rPr lang="it-IT" u="sng" dirty="0">
                <a:solidFill>
                  <a:srgbClr val="FF0000"/>
                </a:solidFill>
              </a:rPr>
              <a:t>si raccomanda di consultare </a:t>
            </a:r>
            <a:r>
              <a:rPr lang="it-IT" u="sng" dirty="0"/>
              <a:t>il proprio medico curante.</a:t>
            </a:r>
            <a:endParaRPr lang="it-IT" b="1" u="sng" dirty="0"/>
          </a:p>
          <a:p>
            <a:r>
              <a:rPr lang="it-IT" dirty="0"/>
              <a:t> </a:t>
            </a:r>
            <a:endParaRPr lang="it-IT" b="1" dirty="0"/>
          </a:p>
          <a:p>
            <a:r>
              <a:rPr lang="it-IT" dirty="0"/>
              <a:t>Si ricorda che per </a:t>
            </a:r>
            <a:r>
              <a:rPr lang="it-IT" dirty="0">
                <a:solidFill>
                  <a:srgbClr val="FF0000"/>
                </a:solidFill>
              </a:rPr>
              <a:t>evitare l’infestazione </a:t>
            </a:r>
            <a:r>
              <a:rPr lang="it-IT" dirty="0"/>
              <a:t>da pidocchi del </a:t>
            </a:r>
            <a:r>
              <a:rPr lang="it-IT" dirty="0">
                <a:solidFill>
                  <a:srgbClr val="FF0000"/>
                </a:solidFill>
              </a:rPr>
              <a:t>capo</a:t>
            </a:r>
            <a:r>
              <a:rPr lang="it-IT" dirty="0"/>
              <a:t> </a:t>
            </a:r>
            <a:r>
              <a:rPr lang="it-IT" dirty="0">
                <a:solidFill>
                  <a:srgbClr val="FF0000"/>
                </a:solidFill>
              </a:rPr>
              <a:t>(pediculosi</a:t>
            </a:r>
            <a:r>
              <a:rPr lang="it-IT" u="sng" dirty="0"/>
              <a:t>), è necessario adottare </a:t>
            </a:r>
            <a:r>
              <a:rPr lang="it-IT" dirty="0"/>
              <a:t>alcuni semplici ma </a:t>
            </a:r>
            <a:r>
              <a:rPr lang="it-IT" dirty="0">
                <a:solidFill>
                  <a:srgbClr val="FF0000"/>
                </a:solidFill>
              </a:rPr>
              <a:t>efficaci accorgimenti</a:t>
            </a:r>
            <a:r>
              <a:rPr lang="it-IT" dirty="0"/>
              <a:t>:</a:t>
            </a:r>
            <a:endParaRPr lang="it-IT" b="1" dirty="0"/>
          </a:p>
          <a:p>
            <a:r>
              <a:rPr lang="it-IT" dirty="0"/>
              <a:t> </a:t>
            </a:r>
            <a:endParaRPr lang="it-IT" b="1" dirty="0"/>
          </a:p>
          <a:p>
            <a:pPr lvl="0"/>
            <a:r>
              <a:rPr lang="it-IT" dirty="0"/>
              <a:t>non scambiare o prestare oggetti personali (pettini, sciarpe, cappelli, berretti, spazzole ecc.);</a:t>
            </a:r>
            <a:endParaRPr lang="it-IT" b="1" dirty="0"/>
          </a:p>
          <a:p>
            <a:pPr lvl="0"/>
            <a:r>
              <a:rPr lang="it-IT" dirty="0"/>
              <a:t>non ammucchiare </a:t>
            </a:r>
            <a:r>
              <a:rPr lang="it-IT" dirty="0">
                <a:solidFill>
                  <a:srgbClr val="FF0000"/>
                </a:solidFill>
              </a:rPr>
              <a:t>capi di vestiario</a:t>
            </a:r>
            <a:r>
              <a:rPr lang="it-IT" dirty="0"/>
              <a:t>;</a:t>
            </a:r>
            <a:endParaRPr lang="it-IT" b="1" dirty="0"/>
          </a:p>
          <a:p>
            <a:pPr lvl="0"/>
            <a:r>
              <a:rPr lang="it-IT" dirty="0"/>
              <a:t>controllare i capelli almeno una volta la settimana; in caso di dubbio </a:t>
            </a:r>
            <a:r>
              <a:rPr lang="it-IT" dirty="0">
                <a:solidFill>
                  <a:srgbClr val="FF0000"/>
                </a:solidFill>
              </a:rPr>
              <a:t>consultare</a:t>
            </a:r>
            <a:r>
              <a:rPr lang="it-IT" dirty="0"/>
              <a:t> il medico curante;</a:t>
            </a:r>
            <a:endParaRPr lang="it-IT" b="1" dirty="0"/>
          </a:p>
          <a:p>
            <a:r>
              <a:rPr lang="it-IT" u="sng" dirty="0"/>
              <a:t>in caso di </a:t>
            </a:r>
            <a:r>
              <a:rPr lang="it-IT" u="sng" dirty="0">
                <a:solidFill>
                  <a:srgbClr val="FF0000"/>
                </a:solidFill>
              </a:rPr>
              <a:t>infestazione </a:t>
            </a:r>
            <a:r>
              <a:rPr lang="it-IT" u="sng" dirty="0"/>
              <a:t>di un </a:t>
            </a:r>
            <a:r>
              <a:rPr lang="it-IT" u="sng" dirty="0">
                <a:solidFill>
                  <a:srgbClr val="FF0000"/>
                </a:solidFill>
              </a:rPr>
              <a:t>componente</a:t>
            </a:r>
            <a:r>
              <a:rPr lang="it-IT" u="sng" dirty="0"/>
              <a:t> della famiglia</a:t>
            </a:r>
            <a:r>
              <a:rPr lang="it-IT" dirty="0"/>
              <a:t>, controllare con attenzione la </a:t>
            </a:r>
            <a:r>
              <a:rPr lang="it-IT" dirty="0" smtClean="0"/>
              <a:t>testa </a:t>
            </a:r>
            <a:r>
              <a:rPr lang="it-IT" dirty="0"/>
              <a:t>di tutti i familiari. </a:t>
            </a:r>
            <a:r>
              <a:rPr lang="it-IT" u="sng" dirty="0"/>
              <a:t>Nel caso venga ritrovata </a:t>
            </a:r>
            <a:r>
              <a:rPr lang="it-IT" dirty="0">
                <a:solidFill>
                  <a:srgbClr val="FF0000"/>
                </a:solidFill>
              </a:rPr>
              <a:t>una lendine </a:t>
            </a:r>
            <a:r>
              <a:rPr lang="it-IT" dirty="0"/>
              <a:t>o un pidocchio, </a:t>
            </a:r>
            <a:r>
              <a:rPr lang="it-IT" dirty="0">
                <a:solidFill>
                  <a:srgbClr val="FF0000"/>
                </a:solidFill>
              </a:rPr>
              <a:t>applicare </a:t>
            </a:r>
            <a:r>
              <a:rPr lang="it-IT" dirty="0"/>
              <a:t>con cura il trattamento  </a:t>
            </a:r>
            <a:r>
              <a:rPr lang="it-IT" dirty="0">
                <a:solidFill>
                  <a:srgbClr val="FF0000"/>
                </a:solidFill>
              </a:rPr>
              <a:t>prescritto</a:t>
            </a:r>
            <a:r>
              <a:rPr lang="it-IT" dirty="0"/>
              <a:t> dal medico curante, </a:t>
            </a:r>
            <a:r>
              <a:rPr lang="it-IT" u="sng" dirty="0"/>
              <a:t>seguendo </a:t>
            </a:r>
            <a:r>
              <a:rPr lang="it-IT" u="sng" dirty="0">
                <a:solidFill>
                  <a:srgbClr val="FF0000"/>
                </a:solidFill>
              </a:rPr>
              <a:t>scrupolosamente </a:t>
            </a:r>
            <a:r>
              <a:rPr lang="it-IT" u="sng" dirty="0"/>
              <a:t>le indicazioni contenute nel materiale informativo allegato</a:t>
            </a:r>
          </a:p>
        </p:txBody>
      </p:sp>
    </p:spTree>
    <p:extLst>
      <p:ext uri="{BB962C8B-B14F-4D97-AF65-F5344CB8AC3E}">
        <p14:creationId xmlns:p14="http://schemas.microsoft.com/office/powerpoint/2010/main" val="92980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 evitare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Avverbi di tempo che risultino troppo astratti o poco usati nel linguaggio corrente (in seguito</a:t>
            </a:r>
            <a:r>
              <a:rPr lang="it-IT" dirty="0" smtClean="0">
                <a:sym typeface="Wingdings"/>
              </a:rPr>
              <a:t> dopo che)</a:t>
            </a:r>
          </a:p>
          <a:p>
            <a:r>
              <a:rPr lang="it-IT" dirty="0" smtClean="0">
                <a:sym typeface="Wingdings"/>
              </a:rPr>
              <a:t>Termini troppo complessi o facilmente fraintendibili (segnalazione- capo- infestazione-ecc..)</a:t>
            </a:r>
          </a:p>
          <a:p>
            <a:r>
              <a:rPr lang="it-IT" dirty="0" smtClean="0">
                <a:sym typeface="Wingdings"/>
              </a:rPr>
              <a:t>Frasi con molte subordinate o molto lunghe « </a:t>
            </a:r>
            <a:r>
              <a:rPr lang="it-IT" u="sng" dirty="0">
                <a:solidFill>
                  <a:srgbClr val="FF0000"/>
                </a:solidFill>
              </a:rPr>
              <a:t>In seguito alla segnalazione </a:t>
            </a:r>
            <a:r>
              <a:rPr lang="it-IT" u="sng" dirty="0"/>
              <a:t>di </a:t>
            </a:r>
            <a:r>
              <a:rPr lang="it-IT" dirty="0"/>
              <a:t>casi di </a:t>
            </a:r>
            <a:r>
              <a:rPr lang="it-IT" dirty="0">
                <a:solidFill>
                  <a:srgbClr val="FF0000"/>
                </a:solidFill>
              </a:rPr>
              <a:t>pediculosi</a:t>
            </a:r>
            <a:r>
              <a:rPr lang="it-IT" dirty="0"/>
              <a:t> del</a:t>
            </a:r>
            <a:r>
              <a:rPr lang="it-IT" dirty="0">
                <a:solidFill>
                  <a:srgbClr val="FF0000"/>
                </a:solidFill>
              </a:rPr>
              <a:t> capo</a:t>
            </a:r>
            <a:r>
              <a:rPr lang="it-IT" dirty="0"/>
              <a:t>  </a:t>
            </a:r>
            <a:r>
              <a:rPr lang="it-IT" u="sng" dirty="0"/>
              <a:t>nella classe/sezione frequentata da vostro/a figlio/a, vi preghiamo di</a:t>
            </a:r>
            <a:r>
              <a:rPr lang="it-IT" u="sng" dirty="0">
                <a:solidFill>
                  <a:srgbClr val="FF0000"/>
                </a:solidFill>
              </a:rPr>
              <a:t> garantire </a:t>
            </a:r>
            <a:r>
              <a:rPr lang="it-IT" b="1" u="sng" dirty="0"/>
              <a:t>un controllo </a:t>
            </a:r>
            <a:r>
              <a:rPr lang="it-IT" b="1" u="sng" dirty="0">
                <a:solidFill>
                  <a:srgbClr val="FF0000"/>
                </a:solidFill>
              </a:rPr>
              <a:t>accurato </a:t>
            </a:r>
            <a:r>
              <a:rPr lang="it-IT" u="sng" dirty="0"/>
              <a:t>e</a:t>
            </a:r>
            <a:r>
              <a:rPr lang="it-IT" u="sng" dirty="0">
                <a:solidFill>
                  <a:srgbClr val="FF0000"/>
                </a:solidFill>
              </a:rPr>
              <a:t> periodico </a:t>
            </a:r>
            <a:r>
              <a:rPr lang="it-IT" u="sng" dirty="0"/>
              <a:t>dei capelli</a:t>
            </a:r>
            <a:r>
              <a:rPr lang="it-IT" dirty="0"/>
              <a:t>, </a:t>
            </a:r>
            <a:r>
              <a:rPr lang="it-IT" u="sng" dirty="0"/>
              <a:t>al fine di </a:t>
            </a:r>
            <a:r>
              <a:rPr lang="it-IT" u="sng" dirty="0">
                <a:solidFill>
                  <a:srgbClr val="FF0000"/>
                </a:solidFill>
              </a:rPr>
              <a:t>rintracciare </a:t>
            </a:r>
            <a:r>
              <a:rPr lang="it-IT" u="sng" dirty="0"/>
              <a:t> </a:t>
            </a:r>
            <a:r>
              <a:rPr lang="it-IT" u="sng" dirty="0">
                <a:solidFill>
                  <a:srgbClr val="FF0000"/>
                </a:solidFill>
              </a:rPr>
              <a:t>in tempo l’eventuale</a:t>
            </a:r>
            <a:r>
              <a:rPr lang="it-IT" u="sng" dirty="0"/>
              <a:t> presenza dei pidocchi o delle loro uova </a:t>
            </a:r>
            <a:r>
              <a:rPr lang="it-IT" u="sng" dirty="0">
                <a:solidFill>
                  <a:srgbClr val="FF0000"/>
                </a:solidFill>
              </a:rPr>
              <a:t>(lendini</a:t>
            </a:r>
            <a:r>
              <a:rPr lang="it-IT" u="sng" dirty="0" smtClean="0">
                <a:solidFill>
                  <a:srgbClr val="FF0000"/>
                </a:solidFill>
              </a:rPr>
              <a:t>)»</a:t>
            </a:r>
            <a:r>
              <a:rPr lang="it-IT" u="sng" dirty="0" smtClean="0">
                <a:sym typeface="Wingdings"/>
              </a:rPr>
              <a:t>Dopo che ci sono stati casi di pidocchi a scuola chiediamo di controllare bene i capelli dei vostri bambini.</a:t>
            </a:r>
            <a:endParaRPr lang="it-IT" b="1" u="sng" dirty="0"/>
          </a:p>
          <a:p>
            <a:r>
              <a:rPr lang="it-IT" dirty="0" smtClean="0">
                <a:sym typeface="Wingdings"/>
              </a:rPr>
              <a:t>Evitare ridondanze (rendono lunghi i documenti e più sono lunghi e meno la gente li legge)</a:t>
            </a:r>
          </a:p>
          <a:p>
            <a:r>
              <a:rPr lang="it-IT" dirty="0" smtClean="0">
                <a:sym typeface="Wingdings"/>
              </a:rPr>
              <a:t>Evitare i verbi riflessivi (si </a:t>
            </a:r>
            <a:r>
              <a:rPr lang="it-IT" dirty="0" err="1" smtClean="0">
                <a:sym typeface="Wingdings"/>
              </a:rPr>
              <a:t>trovanoci</a:t>
            </a:r>
            <a:r>
              <a:rPr lang="it-IT" dirty="0" smtClean="0">
                <a:sym typeface="Wingdings"/>
              </a:rPr>
              <a:t> sono)</a:t>
            </a:r>
          </a:p>
          <a:p>
            <a:r>
              <a:rPr lang="it-IT" dirty="0" smtClean="0">
                <a:solidFill>
                  <a:schemeClr val="accent1"/>
                </a:solidFill>
                <a:sym typeface="Wingdings"/>
              </a:rPr>
              <a:t>Gli impersonali </a:t>
            </a:r>
          </a:p>
          <a:p>
            <a:r>
              <a:rPr lang="it-IT" dirty="0" smtClean="0">
                <a:solidFill>
                  <a:schemeClr val="accent1"/>
                </a:solidFill>
                <a:sym typeface="Wingdings"/>
              </a:rPr>
              <a:t>I congiuntivi o i condizionali (evitare i periodi ipotetici)</a:t>
            </a:r>
          </a:p>
          <a:p>
            <a:r>
              <a:rPr lang="it-IT" dirty="0" smtClean="0">
                <a:solidFill>
                  <a:schemeClr val="accent1"/>
                </a:solidFill>
                <a:sym typeface="Wingdings"/>
              </a:rPr>
              <a:t>Gli imperativi formali</a:t>
            </a:r>
          </a:p>
          <a:p>
            <a:endParaRPr lang="it-IT" dirty="0" smtClean="0">
              <a:solidFill>
                <a:schemeClr val="accent1"/>
              </a:solidFill>
              <a:sym typeface="Wingdings"/>
            </a:endParaRPr>
          </a:p>
          <a:p>
            <a:endParaRPr lang="it-IT" dirty="0"/>
          </a:p>
        </p:txBody>
      </p:sp>
    </p:spTree>
    <p:extLst>
      <p:ext uri="{BB962C8B-B14F-4D97-AF65-F5344CB8AC3E}">
        <p14:creationId xmlns:p14="http://schemas.microsoft.com/office/powerpoint/2010/main" val="337402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semplificazione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Dopo che ci sono stati casi di pidocchi a scuola chiediamo di controllare bene i capelli dei vostri bambini. Se trovate pidocchi o uova andate in farmacia dove potete comprare shampoo o schiume per togliere i pidocchi.</a:t>
            </a:r>
          </a:p>
          <a:p>
            <a:pPr marL="0" indent="0">
              <a:buNone/>
            </a:pPr>
            <a:r>
              <a:rPr lang="it-IT" dirty="0"/>
              <a:t> </a:t>
            </a:r>
            <a:r>
              <a:rPr lang="it-IT" dirty="0" smtClean="0"/>
              <a:t>   Come evitare i pidocchi:</a:t>
            </a:r>
          </a:p>
          <a:p>
            <a:pPr>
              <a:buFontTx/>
              <a:buChar char="-"/>
            </a:pPr>
            <a:r>
              <a:rPr lang="it-IT" dirty="0" smtClean="0"/>
              <a:t>Non prestare oggetti come cappelli, pettini o sciarpe;</a:t>
            </a:r>
          </a:p>
          <a:p>
            <a:pPr>
              <a:buFontTx/>
              <a:buChar char="-"/>
            </a:pPr>
            <a:r>
              <a:rPr lang="it-IT" dirty="0" smtClean="0"/>
              <a:t>-non ammucchiare i vestiti</a:t>
            </a:r>
          </a:p>
          <a:p>
            <a:pPr>
              <a:buFontTx/>
              <a:buChar char="-"/>
            </a:pPr>
            <a:r>
              <a:rPr lang="it-IT" dirty="0" smtClean="0"/>
              <a:t>Controllare i capelli dei bambini 1 volta a settimana</a:t>
            </a:r>
          </a:p>
          <a:p>
            <a:pPr marL="0" indent="0">
              <a:buNone/>
            </a:pPr>
            <a:r>
              <a:rPr lang="it-IT" smtClean="0"/>
              <a:t>    Se </a:t>
            </a:r>
            <a:r>
              <a:rPr lang="it-IT" dirty="0" smtClean="0"/>
              <a:t>trovate </a:t>
            </a:r>
            <a:r>
              <a:rPr lang="it-IT" smtClean="0"/>
              <a:t>i pidocchi</a:t>
            </a:r>
            <a:endParaRPr lang="it-IT" dirty="0" smtClean="0"/>
          </a:p>
          <a:p>
            <a:pPr>
              <a:buFontTx/>
              <a:buChar char="-"/>
            </a:pPr>
            <a:r>
              <a:rPr lang="it-IT" dirty="0" smtClean="0"/>
              <a:t>Se trovate i pidocchi nei capelli di vostro figlio fate il trattamento e seguite istruzioni </a:t>
            </a:r>
          </a:p>
          <a:p>
            <a:pPr>
              <a:buFontTx/>
              <a:buChar char="-"/>
            </a:pPr>
            <a:r>
              <a:rPr lang="it-IT" dirty="0" smtClean="0"/>
              <a:t>Fate anche voi il trattamento</a:t>
            </a:r>
          </a:p>
          <a:p>
            <a:pPr>
              <a:buFontTx/>
              <a:buChar char="-"/>
            </a:pPr>
            <a:endParaRPr lang="it-IT" dirty="0" smtClean="0"/>
          </a:p>
          <a:p>
            <a:pPr>
              <a:buFontTx/>
              <a:buChar char="-"/>
            </a:pPr>
            <a:endParaRPr lang="it-IT" dirty="0" smtClean="0"/>
          </a:p>
          <a:p>
            <a:pPr>
              <a:buFontTx/>
              <a:buChar char="-"/>
            </a:pPr>
            <a:endParaRPr lang="it-IT" dirty="0" smtClean="0"/>
          </a:p>
        </p:txBody>
      </p:sp>
    </p:spTree>
    <p:extLst>
      <p:ext uri="{BB962C8B-B14F-4D97-AF65-F5344CB8AC3E}">
        <p14:creationId xmlns:p14="http://schemas.microsoft.com/office/powerpoint/2010/main" val="307704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Cosa succede semplificando il linguaggio</a:t>
            </a:r>
            <a:endParaRPr lang="it-IT" dirty="0"/>
          </a:p>
        </p:txBody>
      </p:sp>
      <p:sp>
        <p:nvSpPr>
          <p:cNvPr id="3" name="Segnaposto contenuto 2"/>
          <p:cNvSpPr>
            <a:spLocks noGrp="1"/>
          </p:cNvSpPr>
          <p:nvPr>
            <p:ph idx="1"/>
          </p:nvPr>
        </p:nvSpPr>
        <p:spPr/>
        <p:txBody>
          <a:bodyPr/>
          <a:lstStyle/>
          <a:p>
            <a:r>
              <a:rPr lang="it-IT" dirty="0" smtClean="0"/>
              <a:t>Vengono mantenute solo le informazioni più importanti</a:t>
            </a:r>
          </a:p>
          <a:p>
            <a:r>
              <a:rPr lang="it-IT" dirty="0" smtClean="0"/>
              <a:t>Si perdono molti elementi della comunicazione scritta, ma è necessario decidere quali siano veramente rilevanti per il destinatario</a:t>
            </a:r>
          </a:p>
          <a:p>
            <a:r>
              <a:rPr lang="it-IT" dirty="0" smtClean="0"/>
              <a:t>Si perdono molti elementi che caratterizzano la raffinatezza della lingua italiana</a:t>
            </a:r>
            <a:endParaRPr lang="it-IT" dirty="0"/>
          </a:p>
        </p:txBody>
      </p:sp>
    </p:spTree>
    <p:extLst>
      <p:ext uri="{BB962C8B-B14F-4D97-AF65-F5344CB8AC3E}">
        <p14:creationId xmlns:p14="http://schemas.microsoft.com/office/powerpoint/2010/main" val="1741988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Esempio di comunicazione per pediculosi</a:t>
            </a:r>
            <a:endParaRPr lang="it-IT" dirty="0"/>
          </a:p>
        </p:txBody>
      </p:sp>
      <p:sp>
        <p:nvSpPr>
          <p:cNvPr id="3" name="Segnaposto contenuto 2"/>
          <p:cNvSpPr>
            <a:spLocks noGrp="1"/>
          </p:cNvSpPr>
          <p:nvPr>
            <p:ph idx="1"/>
          </p:nvPr>
        </p:nvSpPr>
        <p:spPr/>
        <p:txBody>
          <a:bodyPr>
            <a:normAutofit fontScale="47500" lnSpcReduction="20000"/>
          </a:bodyPr>
          <a:lstStyle/>
          <a:p>
            <a:pPr marL="0" indent="0">
              <a:buNone/>
            </a:pPr>
            <a:r>
              <a:rPr lang="it-IT" dirty="0" smtClean="0"/>
              <a:t>COMUNICAZIONE IMPORTANTISSIMA</a:t>
            </a:r>
          </a:p>
          <a:p>
            <a:pPr marL="0" indent="0">
              <a:buNone/>
            </a:pPr>
            <a:r>
              <a:rPr lang="it-IT" dirty="0" smtClean="0"/>
              <a:t>Gentili Genitori, </a:t>
            </a:r>
          </a:p>
          <a:p>
            <a:pPr marL="0" indent="0">
              <a:buNone/>
            </a:pPr>
            <a:r>
              <a:rPr lang="it-IT" dirty="0" smtClean="0"/>
              <a:t>l’infestazione da pidocchi è un evento di comune riscontro in tutte le comunità infantili, non è legata ad un’inadeguata igiene personale e non deve pertanto creare imbarazzo. La pediculosi non è una malattia grave e se trattata in maniera corretta si risolve in breve tempo, senza complicanze.</a:t>
            </a:r>
          </a:p>
          <a:p>
            <a:pPr marL="0" indent="0">
              <a:buNone/>
            </a:pPr>
            <a:r>
              <a:rPr lang="it-IT" dirty="0" smtClean="0"/>
              <a:t>Nel caso in cui verificaste che vostro/a figlio/a l’abbia contratta, secondo le indicazioni del Servizio Igiene e Sanità Pubblica dell’ASL, siete pregati di procedere come segue:</a:t>
            </a:r>
          </a:p>
          <a:p>
            <a:pPr marL="0" indent="0">
              <a:buNone/>
            </a:pPr>
            <a:r>
              <a:rPr lang="it-IT" dirty="0" smtClean="0"/>
              <a:t>-trattare l’infestazione applicando in giornata un prodotto specifico prescritto dal medico o acquistato direttamente in farmacia. Per facilitare l’eliminazione delle uova può essere utile frizionare il capo con una soluzione di acqua e aceto in parti uguali, passando i capelli dopo circa mezz’ora con un pettine fitto; successivamente, sotto una buona fonte di luce, esaminare i capelli ciocca per ciocca, sfilando manualmente le uova;</a:t>
            </a:r>
          </a:p>
          <a:p>
            <a:pPr marL="0" indent="0">
              <a:buNone/>
            </a:pPr>
            <a:r>
              <a:rPr lang="it-IT" dirty="0" smtClean="0"/>
              <a:t>-procedere a una seconda applicazione del prodotto dopo 7-10 giorni, anche se non si evidenziassero più pidocchi o uova. Nel caso di infestazioni di particolare rilievo è possibile effettuare una terza applicazione dopo 7-10 giorni;</a:t>
            </a:r>
          </a:p>
          <a:p>
            <a:pPr marL="0" indent="0">
              <a:buNone/>
            </a:pPr>
            <a:r>
              <a:rPr lang="it-IT" dirty="0" smtClean="0"/>
              <a:t>-lavare a 60°, in lavatrice o a secco, i capi di vestiario, le lenzuola e le federe</a:t>
            </a:r>
          </a:p>
          <a:p>
            <a:pPr marL="0" indent="0">
              <a:buNone/>
            </a:pPr>
            <a:r>
              <a:rPr lang="it-IT" dirty="0" smtClean="0"/>
              <a:t>-Immergere in acqua calda e detersivo pettini, spazzole e fermagli; passare tappeti, cuscini e divani con l’aspirapolvere</a:t>
            </a:r>
          </a:p>
          <a:p>
            <a:pPr marL="0" indent="0">
              <a:buNone/>
            </a:pPr>
            <a:r>
              <a:rPr lang="it-IT" dirty="0" smtClean="0"/>
              <a:t>-non risulta invece utile l’impiego di insetticidi</a:t>
            </a:r>
          </a:p>
          <a:p>
            <a:pPr marL="0" indent="0">
              <a:buNone/>
            </a:pPr>
            <a:r>
              <a:rPr lang="it-IT" dirty="0" smtClean="0"/>
              <a:t>-controllare il capo di tutti i soggetti del nucleo familiare</a:t>
            </a:r>
          </a:p>
        </p:txBody>
      </p:sp>
    </p:spTree>
    <p:extLst>
      <p:ext uri="{BB962C8B-B14F-4D97-AF65-F5344CB8AC3E}">
        <p14:creationId xmlns:p14="http://schemas.microsoft.com/office/powerpoint/2010/main" val="155500207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904</Words>
  <Application>Microsoft Office PowerPoint</Application>
  <PresentationFormat>Presentazione su schermo (4:3)</PresentationFormat>
  <Paragraphs>150</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La semplificazione del linguaggio</vt:lpstr>
      <vt:lpstr>Perché semplificare il linguaggio?</vt:lpstr>
      <vt:lpstr>Come?</vt:lpstr>
      <vt:lpstr>Cosa succede se il linguaggio è difficile?</vt:lpstr>
      <vt:lpstr>Un esempio: la pediculosi</vt:lpstr>
      <vt:lpstr>Cosa evitare</vt:lpstr>
      <vt:lpstr>Esempio di semplificazione</vt:lpstr>
      <vt:lpstr>Cosa succede semplificando il linguaggio</vt:lpstr>
      <vt:lpstr>Esempio di comunicazione per pediculosi</vt:lpstr>
      <vt:lpstr>Semplificare il linguaggio scolastico: eulogoss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semplificazione del linguaggio</dc:title>
  <dc:creator>PcHome</dc:creator>
  <cp:lastModifiedBy>PcHome</cp:lastModifiedBy>
  <cp:revision>16</cp:revision>
  <dcterms:created xsi:type="dcterms:W3CDTF">2015-04-16T16:08:26Z</dcterms:created>
  <dcterms:modified xsi:type="dcterms:W3CDTF">2015-04-22T09:34:12Z</dcterms:modified>
</cp:coreProperties>
</file>