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B2C17FC-26E5-417F-B144-E247EB7ABA24}" type="datetimeFigureOut">
              <a:rPr lang="it-IT" smtClean="0"/>
              <a:t>22/04/2015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76A090-AA1E-4B99-8656-628131C6FFE9}" type="slidenum">
              <a:rPr lang="it-IT" smtClean="0"/>
              <a:t>‹N›</a:t>
            </a:fld>
            <a:endParaRPr lang="it-IT"/>
          </a:p>
        </p:txBody>
      </p:sp>
    </p:spTree>
    <p:extLst>
      <p:ext uri="{BB962C8B-B14F-4D97-AF65-F5344CB8AC3E}">
        <p14:creationId xmlns:p14="http://schemas.microsoft.com/office/powerpoint/2010/main" val="3966248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2C17FC-26E5-417F-B144-E247EB7ABA24}" type="datetimeFigureOut">
              <a:rPr lang="it-IT" smtClean="0"/>
              <a:t>22/04/2015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76A090-AA1E-4B99-8656-628131C6FFE9}" type="slidenum">
              <a:rPr lang="it-IT" smtClean="0"/>
              <a:t>‹N›</a:t>
            </a:fld>
            <a:endParaRPr lang="it-IT"/>
          </a:p>
        </p:txBody>
      </p:sp>
    </p:spTree>
    <p:extLst>
      <p:ext uri="{BB962C8B-B14F-4D97-AF65-F5344CB8AC3E}">
        <p14:creationId xmlns:p14="http://schemas.microsoft.com/office/powerpoint/2010/main" val="193324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2C17FC-26E5-417F-B144-E247EB7ABA24}" type="datetimeFigureOut">
              <a:rPr lang="it-IT" smtClean="0"/>
              <a:t>22/04/2015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76A090-AA1E-4B99-8656-628131C6FFE9}" type="slidenum">
              <a:rPr lang="it-IT" smtClean="0"/>
              <a:t>‹N›</a:t>
            </a:fld>
            <a:endParaRPr lang="it-IT"/>
          </a:p>
        </p:txBody>
      </p:sp>
    </p:spTree>
    <p:extLst>
      <p:ext uri="{BB962C8B-B14F-4D97-AF65-F5344CB8AC3E}">
        <p14:creationId xmlns:p14="http://schemas.microsoft.com/office/powerpoint/2010/main" val="346181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2C17FC-26E5-417F-B144-E247EB7ABA24}" type="datetimeFigureOut">
              <a:rPr lang="it-IT" smtClean="0"/>
              <a:t>22/04/2015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76A090-AA1E-4B99-8656-628131C6FFE9}" type="slidenum">
              <a:rPr lang="it-IT" smtClean="0"/>
              <a:t>‹N›</a:t>
            </a:fld>
            <a:endParaRPr lang="it-IT"/>
          </a:p>
        </p:txBody>
      </p:sp>
    </p:spTree>
    <p:extLst>
      <p:ext uri="{BB962C8B-B14F-4D97-AF65-F5344CB8AC3E}">
        <p14:creationId xmlns:p14="http://schemas.microsoft.com/office/powerpoint/2010/main" val="1764812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B2C17FC-26E5-417F-B144-E247EB7ABA24}" type="datetimeFigureOut">
              <a:rPr lang="it-IT" smtClean="0"/>
              <a:t>22/04/2015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76A090-AA1E-4B99-8656-628131C6FFE9}" type="slidenum">
              <a:rPr lang="it-IT" smtClean="0"/>
              <a:t>‹N›</a:t>
            </a:fld>
            <a:endParaRPr lang="it-IT"/>
          </a:p>
        </p:txBody>
      </p:sp>
    </p:spTree>
    <p:extLst>
      <p:ext uri="{BB962C8B-B14F-4D97-AF65-F5344CB8AC3E}">
        <p14:creationId xmlns:p14="http://schemas.microsoft.com/office/powerpoint/2010/main" val="1108329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B2C17FC-26E5-417F-B144-E247EB7ABA24}" type="datetimeFigureOut">
              <a:rPr lang="it-IT" smtClean="0"/>
              <a:t>22/04/2015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B76A090-AA1E-4B99-8656-628131C6FFE9}" type="slidenum">
              <a:rPr lang="it-IT" smtClean="0"/>
              <a:t>‹N›</a:t>
            </a:fld>
            <a:endParaRPr lang="it-IT"/>
          </a:p>
        </p:txBody>
      </p:sp>
    </p:spTree>
    <p:extLst>
      <p:ext uri="{BB962C8B-B14F-4D97-AF65-F5344CB8AC3E}">
        <p14:creationId xmlns:p14="http://schemas.microsoft.com/office/powerpoint/2010/main" val="163570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B2C17FC-26E5-417F-B144-E247EB7ABA24}" type="datetimeFigureOut">
              <a:rPr lang="it-IT" smtClean="0"/>
              <a:t>22/04/2015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B76A090-AA1E-4B99-8656-628131C6FFE9}" type="slidenum">
              <a:rPr lang="it-IT" smtClean="0"/>
              <a:t>‹N›</a:t>
            </a:fld>
            <a:endParaRPr lang="it-IT"/>
          </a:p>
        </p:txBody>
      </p:sp>
    </p:spTree>
    <p:extLst>
      <p:ext uri="{BB962C8B-B14F-4D97-AF65-F5344CB8AC3E}">
        <p14:creationId xmlns:p14="http://schemas.microsoft.com/office/powerpoint/2010/main" val="611831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B2C17FC-26E5-417F-B144-E247EB7ABA24}" type="datetimeFigureOut">
              <a:rPr lang="it-IT" smtClean="0"/>
              <a:t>22/04/2015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76A090-AA1E-4B99-8656-628131C6FFE9}" type="slidenum">
              <a:rPr lang="it-IT" smtClean="0"/>
              <a:t>‹N›</a:t>
            </a:fld>
            <a:endParaRPr lang="it-IT"/>
          </a:p>
        </p:txBody>
      </p:sp>
    </p:spTree>
    <p:extLst>
      <p:ext uri="{BB962C8B-B14F-4D97-AF65-F5344CB8AC3E}">
        <p14:creationId xmlns:p14="http://schemas.microsoft.com/office/powerpoint/2010/main" val="2777866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B2C17FC-26E5-417F-B144-E247EB7ABA24}" type="datetimeFigureOut">
              <a:rPr lang="it-IT" smtClean="0"/>
              <a:t>22/04/2015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B76A090-AA1E-4B99-8656-628131C6FFE9}" type="slidenum">
              <a:rPr lang="it-IT" smtClean="0"/>
              <a:t>‹N›</a:t>
            </a:fld>
            <a:endParaRPr lang="it-IT"/>
          </a:p>
        </p:txBody>
      </p:sp>
    </p:spTree>
    <p:extLst>
      <p:ext uri="{BB962C8B-B14F-4D97-AF65-F5344CB8AC3E}">
        <p14:creationId xmlns:p14="http://schemas.microsoft.com/office/powerpoint/2010/main" val="2701749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B2C17FC-26E5-417F-B144-E247EB7ABA24}" type="datetimeFigureOut">
              <a:rPr lang="it-IT" smtClean="0"/>
              <a:t>22/04/2015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B76A090-AA1E-4B99-8656-628131C6FFE9}" type="slidenum">
              <a:rPr lang="it-IT" smtClean="0"/>
              <a:t>‹N›</a:t>
            </a:fld>
            <a:endParaRPr lang="it-IT"/>
          </a:p>
        </p:txBody>
      </p:sp>
    </p:spTree>
    <p:extLst>
      <p:ext uri="{BB962C8B-B14F-4D97-AF65-F5344CB8AC3E}">
        <p14:creationId xmlns:p14="http://schemas.microsoft.com/office/powerpoint/2010/main" val="1001062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B2C17FC-26E5-417F-B144-E247EB7ABA24}" type="datetimeFigureOut">
              <a:rPr lang="it-IT" smtClean="0"/>
              <a:t>22/04/2015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B76A090-AA1E-4B99-8656-628131C6FFE9}" type="slidenum">
              <a:rPr lang="it-IT" smtClean="0"/>
              <a:t>‹N›</a:t>
            </a:fld>
            <a:endParaRPr lang="it-IT"/>
          </a:p>
        </p:txBody>
      </p:sp>
    </p:spTree>
    <p:extLst>
      <p:ext uri="{BB962C8B-B14F-4D97-AF65-F5344CB8AC3E}">
        <p14:creationId xmlns:p14="http://schemas.microsoft.com/office/powerpoint/2010/main" val="3641887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2C17FC-26E5-417F-B144-E247EB7ABA24}" type="datetimeFigureOut">
              <a:rPr lang="it-IT" smtClean="0"/>
              <a:t>22/04/2015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76A090-AA1E-4B99-8656-628131C6FFE9}" type="slidenum">
              <a:rPr lang="it-IT" smtClean="0"/>
              <a:t>‹N›</a:t>
            </a:fld>
            <a:endParaRPr lang="it-IT"/>
          </a:p>
        </p:txBody>
      </p:sp>
    </p:spTree>
    <p:extLst>
      <p:ext uri="{BB962C8B-B14F-4D97-AF65-F5344CB8AC3E}">
        <p14:creationId xmlns:p14="http://schemas.microsoft.com/office/powerpoint/2010/main" val="980355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 semplificazione del linguaggio</a:t>
            </a:r>
            <a:endParaRPr lang="it-IT" dirty="0"/>
          </a:p>
        </p:txBody>
      </p:sp>
      <p:sp>
        <p:nvSpPr>
          <p:cNvPr id="3" name="Sottotitolo 2"/>
          <p:cNvSpPr>
            <a:spLocks noGrp="1"/>
          </p:cNvSpPr>
          <p:nvPr>
            <p:ph type="subTitle" idx="1"/>
          </p:nvPr>
        </p:nvSpPr>
        <p:spPr/>
        <p:txBody>
          <a:bodyPr/>
          <a:lstStyle/>
          <a:p>
            <a:r>
              <a:rPr lang="it-IT" dirty="0" smtClean="0"/>
              <a:t>Un nuovo passo verso la facilitazione scolastica</a:t>
            </a:r>
            <a:endParaRPr lang="it-IT" dirty="0"/>
          </a:p>
        </p:txBody>
      </p:sp>
    </p:spTree>
    <p:extLst>
      <p:ext uri="{BB962C8B-B14F-4D97-AF65-F5344CB8AC3E}">
        <p14:creationId xmlns:p14="http://schemas.microsoft.com/office/powerpoint/2010/main" val="3140477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Semplificare il linguaggio scolastico: </a:t>
            </a:r>
            <a:r>
              <a:rPr lang="it-IT" dirty="0" err="1" smtClean="0"/>
              <a:t>eulogoss</a:t>
            </a:r>
            <a:endParaRPr lang="it-IT" dirty="0"/>
          </a:p>
        </p:txBody>
      </p:sp>
      <p:graphicFrame>
        <p:nvGraphicFramePr>
          <p:cNvPr id="37" name="Segnaposto contenuto 36"/>
          <p:cNvGraphicFramePr>
            <a:graphicFrameLocks noGrp="1"/>
          </p:cNvGraphicFramePr>
          <p:nvPr>
            <p:ph idx="1"/>
            <p:extLst>
              <p:ext uri="{D42A27DB-BD31-4B8C-83A1-F6EECF244321}">
                <p14:modId xmlns:p14="http://schemas.microsoft.com/office/powerpoint/2010/main" val="28112711"/>
              </p:ext>
            </p:extLst>
          </p:nvPr>
        </p:nvGraphicFramePr>
        <p:xfrm>
          <a:off x="976312" y="2354420"/>
          <a:ext cx="6548016" cy="3018795"/>
        </p:xfrm>
        <a:graphic>
          <a:graphicData uri="http://schemas.openxmlformats.org/drawingml/2006/table">
            <a:tbl>
              <a:tblPr/>
              <a:tblGrid>
                <a:gridCol w="3274008"/>
                <a:gridCol w="3274008"/>
              </a:tblGrid>
              <a:tr h="3018795">
                <a:tc>
                  <a:txBody>
                    <a:bodyPr/>
                    <a:lstStyle/>
                    <a:p>
                      <a:pPr algn="l" fontAlgn="t"/>
                      <a:r>
                        <a:rPr lang="it-IT" b="1" i="0" dirty="0">
                          <a:solidFill>
                            <a:srgbClr val="000000"/>
                          </a:solidFill>
                          <a:effectLst/>
                          <a:latin typeface="Verdana,Helvetica"/>
                        </a:rPr>
                        <a:t>Legenda per le frasi</a:t>
                      </a:r>
                      <a:r>
                        <a:rPr lang="it-IT" b="0" i="0" dirty="0">
                          <a:solidFill>
                            <a:srgbClr val="000000"/>
                          </a:solidFill>
                          <a:effectLst/>
                          <a:latin typeface="Verdana,Helvetica"/>
                        </a:rPr>
                        <a:t/>
                      </a:r>
                      <a:br>
                        <a:rPr lang="it-IT" b="0" i="0" dirty="0">
                          <a:solidFill>
                            <a:srgbClr val="000000"/>
                          </a:solidFill>
                          <a:effectLst/>
                          <a:latin typeface="Verdana,Helvetica"/>
                        </a:rPr>
                      </a:br>
                      <a:r>
                        <a:rPr lang="it-IT" b="0" i="0" dirty="0">
                          <a:solidFill>
                            <a:srgbClr val="000000"/>
                          </a:solidFill>
                          <a:effectLst/>
                          <a:latin typeface="Verdana,Helvetica"/>
                        </a:rPr>
                        <a:t>nelle quali ogni parola è confrontata con il </a:t>
                      </a:r>
                      <a:r>
                        <a:rPr lang="it-IT" b="0" i="0" dirty="0" err="1">
                          <a:solidFill>
                            <a:srgbClr val="000000"/>
                          </a:solidFill>
                          <a:effectLst/>
                          <a:latin typeface="Verdana,Helvetica"/>
                        </a:rPr>
                        <a:t>VdB</a:t>
                      </a:r>
                      <a:r>
                        <a:rPr lang="it-IT" b="0" i="0" dirty="0">
                          <a:solidFill>
                            <a:srgbClr val="000000"/>
                          </a:solidFill>
                          <a:effectLst/>
                          <a:latin typeface="Verdana,Helvetica"/>
                        </a:rPr>
                        <a:t/>
                      </a:r>
                      <a:br>
                        <a:rPr lang="it-IT" b="0" i="0" dirty="0">
                          <a:solidFill>
                            <a:srgbClr val="000000"/>
                          </a:solidFill>
                          <a:effectLst/>
                          <a:latin typeface="Verdana,Helvetica"/>
                        </a:rPr>
                      </a:br>
                      <a:r>
                        <a:rPr lang="it-IT" b="0" i="0" dirty="0">
                          <a:solidFill>
                            <a:srgbClr val="000000"/>
                          </a:solidFill>
                          <a:effectLst/>
                          <a:latin typeface="Verdana,Helvetica"/>
                        </a:rPr>
                        <a:t/>
                      </a:r>
                      <a:br>
                        <a:rPr lang="it-IT" b="0" i="0" dirty="0">
                          <a:solidFill>
                            <a:srgbClr val="000000"/>
                          </a:solidFill>
                          <a:effectLst/>
                          <a:latin typeface="Verdana,Helvetica"/>
                        </a:rPr>
                      </a:br>
                      <a:r>
                        <a:rPr lang="it-IT" b="0" i="0" dirty="0">
                          <a:solidFill>
                            <a:srgbClr val="000000"/>
                          </a:solidFill>
                          <a:effectLst/>
                          <a:latin typeface="Verdana,Helvetica"/>
                        </a:rPr>
                        <a:t>  </a:t>
                      </a:r>
                      <a:r>
                        <a:rPr lang="it-IT" b="1" i="0" dirty="0">
                          <a:solidFill>
                            <a:srgbClr val="000000"/>
                          </a:solidFill>
                          <a:effectLst/>
                          <a:latin typeface="Verdana,Helvetica"/>
                        </a:rPr>
                        <a:t>Grassetto</a:t>
                      </a:r>
                      <a:r>
                        <a:rPr lang="it-IT" b="0" i="0" dirty="0">
                          <a:solidFill>
                            <a:srgbClr val="000000"/>
                          </a:solidFill>
                          <a:effectLst/>
                          <a:latin typeface="Verdana,Helvetica"/>
                        </a:rPr>
                        <a:t>: </a:t>
                      </a:r>
                      <a:r>
                        <a:rPr lang="it-IT" b="1" i="0" dirty="0">
                          <a:solidFill>
                            <a:srgbClr val="000000"/>
                          </a:solidFill>
                          <a:effectLst/>
                          <a:latin typeface="Verdana,Helvetica"/>
                        </a:rPr>
                        <a:t>vocabolario fondamentale</a:t>
                      </a:r>
                      <a:r>
                        <a:rPr lang="it-IT" b="0" i="0" dirty="0">
                          <a:solidFill>
                            <a:srgbClr val="000000"/>
                          </a:solidFill>
                          <a:effectLst/>
                          <a:latin typeface="Verdana,Helvetica"/>
                        </a:rPr>
                        <a:t/>
                      </a:r>
                      <a:br>
                        <a:rPr lang="it-IT" b="0" i="0" dirty="0">
                          <a:solidFill>
                            <a:srgbClr val="000000"/>
                          </a:solidFill>
                          <a:effectLst/>
                          <a:latin typeface="Verdana,Helvetica"/>
                        </a:rPr>
                      </a:br>
                      <a:r>
                        <a:rPr lang="it-IT" b="0" i="0" dirty="0">
                          <a:solidFill>
                            <a:srgbClr val="000000"/>
                          </a:solidFill>
                          <a:effectLst/>
                          <a:latin typeface="Verdana,Helvetica"/>
                        </a:rPr>
                        <a:t>  Tondo: vocabolario di alto uso</a:t>
                      </a:r>
                      <a:br>
                        <a:rPr lang="it-IT" b="0" i="0" dirty="0">
                          <a:solidFill>
                            <a:srgbClr val="000000"/>
                          </a:solidFill>
                          <a:effectLst/>
                          <a:latin typeface="Verdana,Helvetica"/>
                        </a:rPr>
                      </a:br>
                      <a:r>
                        <a:rPr lang="it-IT" b="0" i="0" dirty="0">
                          <a:solidFill>
                            <a:srgbClr val="000000"/>
                          </a:solidFill>
                          <a:effectLst/>
                          <a:latin typeface="Verdana,Helvetica"/>
                        </a:rPr>
                        <a:t>  </a:t>
                      </a:r>
                      <a:r>
                        <a:rPr lang="it-IT" b="0" i="1" dirty="0">
                          <a:solidFill>
                            <a:srgbClr val="000000"/>
                          </a:solidFill>
                          <a:effectLst/>
                          <a:latin typeface="Verdana,Helvetica"/>
                        </a:rPr>
                        <a:t>Corsivo</a:t>
                      </a:r>
                      <a:r>
                        <a:rPr lang="it-IT" b="0" i="0" dirty="0">
                          <a:solidFill>
                            <a:srgbClr val="000000"/>
                          </a:solidFill>
                          <a:effectLst/>
                          <a:latin typeface="Verdana,Helvetica"/>
                        </a:rPr>
                        <a:t>: </a:t>
                      </a:r>
                      <a:r>
                        <a:rPr lang="it-IT" b="0" i="1" dirty="0">
                          <a:solidFill>
                            <a:srgbClr val="000000"/>
                          </a:solidFill>
                          <a:effectLst/>
                          <a:latin typeface="Verdana,Helvetica"/>
                        </a:rPr>
                        <a:t>vocabolario di alta disponibilità</a:t>
                      </a:r>
                      <a:r>
                        <a:rPr lang="it-IT" b="0" i="0" dirty="0">
                          <a:solidFill>
                            <a:srgbClr val="000000"/>
                          </a:solidFill>
                          <a:effectLst/>
                          <a:latin typeface="Verdana,Helvetica"/>
                        </a:rPr>
                        <a:t/>
                      </a:r>
                      <a:br>
                        <a:rPr lang="it-IT" b="0" i="0" dirty="0">
                          <a:solidFill>
                            <a:srgbClr val="000000"/>
                          </a:solidFill>
                          <a:effectLst/>
                          <a:latin typeface="Verdana,Helvetica"/>
                        </a:rPr>
                      </a:br>
                      <a:r>
                        <a:rPr lang="it-IT" b="0" i="0" dirty="0">
                          <a:solidFill>
                            <a:srgbClr val="000000"/>
                          </a:solidFill>
                          <a:effectLst/>
                          <a:latin typeface="Verdana,Helvetica"/>
                        </a:rPr>
                        <a:t>  </a:t>
                      </a:r>
                      <a:r>
                        <a:rPr lang="it-IT" b="0" i="0" dirty="0">
                          <a:solidFill>
                            <a:srgbClr val="000000"/>
                          </a:solidFill>
                          <a:effectLst/>
                          <a:latin typeface="times new roman"/>
                        </a:rPr>
                        <a:t>Carattere diverso e cornice</a:t>
                      </a:r>
                      <a:r>
                        <a:rPr lang="it-IT" b="0" i="0" dirty="0">
                          <a:solidFill>
                            <a:srgbClr val="000000"/>
                          </a:solidFill>
                          <a:effectLst/>
                          <a:latin typeface="Verdana,Helvetica"/>
                        </a:rPr>
                        <a:t>: non presente nel </a:t>
                      </a:r>
                      <a:r>
                        <a:rPr lang="it-IT" b="0" i="0" dirty="0" err="1">
                          <a:solidFill>
                            <a:srgbClr val="000000"/>
                          </a:solidFill>
                          <a:effectLst/>
                          <a:latin typeface="Verdana,Helvetica"/>
                        </a:rPr>
                        <a:t>VdB</a:t>
                      </a:r>
                      <a:endParaRPr lang="it-IT" b="0" i="0" dirty="0">
                        <a:solidFill>
                          <a:srgbClr val="000000"/>
                        </a:solidFill>
                        <a:effectLst/>
                        <a:latin typeface="verdana"/>
                      </a:endParaRPr>
                    </a:p>
                  </a:txBody>
                  <a:tcPr marL="0" marR="0" marT="0" marB="0">
                    <a:lnL>
                      <a:noFill/>
                    </a:lnL>
                    <a:lnR>
                      <a:noFill/>
                    </a:lnR>
                    <a:lnT>
                      <a:noFill/>
                    </a:lnT>
                    <a:lnB>
                      <a:noFill/>
                    </a:lnB>
                  </a:tcPr>
                </a:tc>
                <a:tc>
                  <a:txBody>
                    <a:bodyPr/>
                    <a:lstStyle/>
                    <a:p>
                      <a:pPr algn="l"/>
                      <a:r>
                        <a:rPr lang="it-IT" b="1" dirty="0">
                          <a:latin typeface="Verdana,Helvetica"/>
                        </a:rPr>
                        <a:t>Legenda per la leggibilità</a:t>
                      </a:r>
                      <a:r>
                        <a:rPr lang="it-IT" dirty="0">
                          <a:latin typeface="Verdana,Helvetica"/>
                        </a:rPr>
                        <a:t/>
                      </a:r>
                      <a:br>
                        <a:rPr lang="it-IT" dirty="0">
                          <a:latin typeface="Verdana,Helvetica"/>
                        </a:rPr>
                      </a:br>
                      <a:r>
                        <a:rPr lang="it-IT" dirty="0">
                          <a:latin typeface="Verdana,Helvetica"/>
                        </a:rPr>
                        <a:t>correlata al livello di scolarizzazione del lettore</a:t>
                      </a:r>
                      <a:br>
                        <a:rPr lang="it-IT" dirty="0">
                          <a:latin typeface="Verdana,Helvetica"/>
                        </a:rPr>
                      </a:br>
                      <a:r>
                        <a:rPr lang="it-IT" dirty="0">
                          <a:latin typeface="Verdana,Helvetica"/>
                        </a:rPr>
                        <a:t/>
                      </a:r>
                      <a:br>
                        <a:rPr lang="it-IT" dirty="0">
                          <a:latin typeface="Verdana,Helvetica"/>
                        </a:rPr>
                      </a:br>
                      <a:r>
                        <a:rPr lang="it-IT" dirty="0">
                          <a:latin typeface="Courier"/>
                        </a:rPr>
                        <a:t>  ----</a:t>
                      </a:r>
                      <a:r>
                        <a:rPr lang="it-IT" dirty="0">
                          <a:latin typeface="Verdana,Helvetica"/>
                        </a:rPr>
                        <a:t>   quasi incomprensibile</a:t>
                      </a:r>
                      <a:br>
                        <a:rPr lang="it-IT" dirty="0">
                          <a:latin typeface="Verdana,Helvetica"/>
                        </a:rPr>
                      </a:br>
                      <a:r>
                        <a:rPr lang="it-IT" dirty="0">
                          <a:latin typeface="Courier"/>
                        </a:rPr>
                        <a:t>  +---</a:t>
                      </a:r>
                      <a:r>
                        <a:rPr lang="it-IT" dirty="0">
                          <a:latin typeface="Verdana,Helvetica"/>
                        </a:rPr>
                        <a:t>   molto difficile</a:t>
                      </a:r>
                      <a:br>
                        <a:rPr lang="it-IT" dirty="0">
                          <a:latin typeface="Verdana,Helvetica"/>
                        </a:rPr>
                      </a:br>
                      <a:r>
                        <a:rPr lang="it-IT" dirty="0">
                          <a:latin typeface="Courier"/>
                        </a:rPr>
                        <a:t>  ++--</a:t>
                      </a:r>
                      <a:r>
                        <a:rPr lang="it-IT" dirty="0">
                          <a:latin typeface="Verdana,Helvetica"/>
                        </a:rPr>
                        <a:t>   difficile</a:t>
                      </a:r>
                      <a:br>
                        <a:rPr lang="it-IT" dirty="0">
                          <a:latin typeface="Verdana,Helvetica"/>
                        </a:rPr>
                      </a:br>
                      <a:r>
                        <a:rPr lang="it-IT" dirty="0">
                          <a:latin typeface="Courier"/>
                        </a:rPr>
                        <a:t>  +++-</a:t>
                      </a:r>
                      <a:r>
                        <a:rPr lang="it-IT" dirty="0">
                          <a:latin typeface="Verdana,Helvetica"/>
                        </a:rPr>
                        <a:t>   facile</a:t>
                      </a:r>
                      <a:br>
                        <a:rPr lang="it-IT" dirty="0">
                          <a:latin typeface="Verdana,Helvetica"/>
                        </a:rPr>
                      </a:br>
                      <a:r>
                        <a:rPr lang="it-IT" dirty="0">
                          <a:latin typeface="Courier"/>
                        </a:rPr>
                        <a:t>  ++++</a:t>
                      </a:r>
                      <a:r>
                        <a:rPr lang="it-IT" dirty="0">
                          <a:latin typeface="Verdana,Helvetica"/>
                        </a:rPr>
                        <a:t>   molto facile</a:t>
                      </a:r>
                      <a:endParaRPr lang="it-IT" dirty="0"/>
                    </a:p>
                  </a:txBody>
                  <a:tcPr marL="0" marR="0" marT="0" marB="0">
                    <a:lnL>
                      <a:noFill/>
                    </a:lnL>
                    <a:lnR>
                      <a:noFill/>
                    </a:lnR>
                    <a:lnT>
                      <a:noFill/>
                    </a:lnT>
                    <a:lnB>
                      <a:noFill/>
                    </a:lnB>
                  </a:tcPr>
                </a:tc>
              </a:tr>
            </a:tbl>
          </a:graphicData>
        </a:graphic>
      </p:graphicFrame>
    </p:spTree>
    <p:extLst>
      <p:ext uri="{BB962C8B-B14F-4D97-AF65-F5344CB8AC3E}">
        <p14:creationId xmlns:p14="http://schemas.microsoft.com/office/powerpoint/2010/main" val="2693777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018"/>
          </a:xfrm>
        </p:spPr>
        <p:txBody>
          <a:bodyPr>
            <a:normAutofit fontScale="90000"/>
          </a:bodyPr>
          <a:lstStyle/>
          <a:p>
            <a:endParaRPr lang="it-IT"/>
          </a:p>
        </p:txBody>
      </p:sp>
      <p:graphicFrame>
        <p:nvGraphicFramePr>
          <p:cNvPr id="16" name="Segnaposto contenuto 15"/>
          <p:cNvGraphicFramePr>
            <a:graphicFrameLocks noGrp="1"/>
          </p:cNvGraphicFramePr>
          <p:nvPr>
            <p:ph idx="1"/>
            <p:extLst>
              <p:ext uri="{D42A27DB-BD31-4B8C-83A1-F6EECF244321}">
                <p14:modId xmlns:p14="http://schemas.microsoft.com/office/powerpoint/2010/main" val="2579134316"/>
              </p:ext>
            </p:extLst>
          </p:nvPr>
        </p:nvGraphicFramePr>
        <p:xfrm>
          <a:off x="323528" y="548680"/>
          <a:ext cx="8640959" cy="838582"/>
        </p:xfrm>
        <a:graphic>
          <a:graphicData uri="http://schemas.openxmlformats.org/drawingml/2006/table">
            <a:tbl>
              <a:tblPr/>
              <a:tblGrid>
                <a:gridCol w="8163557"/>
                <a:gridCol w="477402"/>
              </a:tblGrid>
              <a:tr h="838582">
                <a:tc>
                  <a:txBody>
                    <a:bodyPr/>
                    <a:lstStyle/>
                    <a:p>
                      <a:pPr algn="l" fontAlgn="t"/>
                      <a:r>
                        <a:rPr lang="it-IT" b="1" i="0" dirty="0">
                          <a:solidFill>
                            <a:srgbClr val="000000"/>
                          </a:solidFill>
                          <a:effectLst/>
                          <a:latin typeface="verdana"/>
                        </a:rPr>
                        <a:t>Gli</a:t>
                      </a:r>
                      <a:r>
                        <a:rPr lang="it-IT" b="0" i="0" dirty="0">
                          <a:solidFill>
                            <a:srgbClr val="000000"/>
                          </a:solidFill>
                          <a:effectLst/>
                          <a:latin typeface="verdana"/>
                        </a:rPr>
                        <a:t> </a:t>
                      </a:r>
                      <a:r>
                        <a:rPr lang="it-IT" b="0" i="1" dirty="0">
                          <a:solidFill>
                            <a:srgbClr val="000000"/>
                          </a:solidFill>
                          <a:effectLst/>
                          <a:latin typeface="verdana"/>
                        </a:rPr>
                        <a:t>Egiziani</a:t>
                      </a:r>
                      <a:r>
                        <a:rPr lang="it-IT" b="0" i="0" dirty="0">
                          <a:solidFill>
                            <a:srgbClr val="000000"/>
                          </a:solidFill>
                          <a:effectLst/>
                          <a:latin typeface="verdana"/>
                        </a:rPr>
                        <a:t> </a:t>
                      </a:r>
                      <a:r>
                        <a:rPr lang="it-IT" b="1" i="0" dirty="0">
                          <a:solidFill>
                            <a:srgbClr val="000000"/>
                          </a:solidFill>
                          <a:effectLst/>
                          <a:latin typeface="verdana"/>
                        </a:rPr>
                        <a:t>credono</a:t>
                      </a:r>
                      <a:r>
                        <a:rPr lang="it-IT" b="0" i="0" dirty="0">
                          <a:solidFill>
                            <a:srgbClr val="000000"/>
                          </a:solidFill>
                          <a:effectLst/>
                          <a:latin typeface="verdana"/>
                        </a:rPr>
                        <a:t> </a:t>
                      </a:r>
                      <a:r>
                        <a:rPr lang="it-IT" b="1" i="0" dirty="0">
                          <a:solidFill>
                            <a:srgbClr val="000000"/>
                          </a:solidFill>
                          <a:effectLst/>
                          <a:latin typeface="verdana"/>
                        </a:rPr>
                        <a:t>che</a:t>
                      </a:r>
                      <a:r>
                        <a:rPr lang="it-IT" b="0" i="0" dirty="0">
                          <a:solidFill>
                            <a:srgbClr val="000000"/>
                          </a:solidFill>
                          <a:effectLst/>
                          <a:latin typeface="verdana"/>
                        </a:rPr>
                        <a:t> </a:t>
                      </a:r>
                      <a:r>
                        <a:rPr lang="it-IT" b="1" i="0" dirty="0">
                          <a:solidFill>
                            <a:srgbClr val="000000"/>
                          </a:solidFill>
                          <a:effectLst/>
                          <a:latin typeface="verdana"/>
                        </a:rPr>
                        <a:t>una</a:t>
                      </a:r>
                      <a:r>
                        <a:rPr lang="it-IT" b="0" i="0" dirty="0">
                          <a:solidFill>
                            <a:srgbClr val="000000"/>
                          </a:solidFill>
                          <a:effectLst/>
                          <a:latin typeface="verdana"/>
                        </a:rPr>
                        <a:t> </a:t>
                      </a:r>
                      <a:r>
                        <a:rPr lang="it-IT" b="1" i="0" dirty="0">
                          <a:solidFill>
                            <a:srgbClr val="000000"/>
                          </a:solidFill>
                          <a:effectLst/>
                          <a:latin typeface="verdana"/>
                        </a:rPr>
                        <a:t>persona</a:t>
                      </a:r>
                      <a:r>
                        <a:rPr lang="it-IT" b="0" i="0" dirty="0">
                          <a:solidFill>
                            <a:srgbClr val="000000"/>
                          </a:solidFill>
                          <a:effectLst/>
                          <a:latin typeface="verdana"/>
                        </a:rPr>
                        <a:t> </a:t>
                      </a:r>
                      <a:r>
                        <a:rPr lang="it-IT" b="1" i="0" dirty="0">
                          <a:solidFill>
                            <a:srgbClr val="000000"/>
                          </a:solidFill>
                          <a:effectLst/>
                          <a:latin typeface="verdana"/>
                        </a:rPr>
                        <a:t>continua</a:t>
                      </a:r>
                      <a:r>
                        <a:rPr lang="it-IT" b="0" i="0" dirty="0">
                          <a:solidFill>
                            <a:srgbClr val="000000"/>
                          </a:solidFill>
                          <a:effectLst/>
                          <a:latin typeface="verdana"/>
                        </a:rPr>
                        <a:t> </a:t>
                      </a:r>
                      <a:r>
                        <a:rPr lang="it-IT" b="1" i="0" dirty="0">
                          <a:solidFill>
                            <a:srgbClr val="000000"/>
                          </a:solidFill>
                          <a:effectLst/>
                          <a:latin typeface="verdana"/>
                        </a:rPr>
                        <a:t>a</a:t>
                      </a:r>
                      <a:r>
                        <a:rPr lang="it-IT" b="0" i="0" dirty="0">
                          <a:solidFill>
                            <a:srgbClr val="000000"/>
                          </a:solidFill>
                          <a:effectLst/>
                          <a:latin typeface="verdana"/>
                        </a:rPr>
                        <a:t> </a:t>
                      </a:r>
                      <a:r>
                        <a:rPr lang="it-IT" b="1" i="0" dirty="0">
                          <a:solidFill>
                            <a:srgbClr val="000000"/>
                          </a:solidFill>
                          <a:effectLst/>
                          <a:latin typeface="verdana"/>
                        </a:rPr>
                        <a:t>vivere</a:t>
                      </a:r>
                      <a:r>
                        <a:rPr lang="it-IT" b="0" i="0" dirty="0">
                          <a:solidFill>
                            <a:srgbClr val="000000"/>
                          </a:solidFill>
                          <a:effectLst/>
                          <a:latin typeface="verdana"/>
                        </a:rPr>
                        <a:t> </a:t>
                      </a:r>
                      <a:r>
                        <a:rPr lang="it-IT" b="1" i="0" dirty="0">
                          <a:solidFill>
                            <a:srgbClr val="000000"/>
                          </a:solidFill>
                          <a:effectLst/>
                          <a:latin typeface="verdana"/>
                        </a:rPr>
                        <a:t>dopo</a:t>
                      </a:r>
                      <a:r>
                        <a:rPr lang="it-IT" b="0" i="0" dirty="0">
                          <a:solidFill>
                            <a:srgbClr val="000000"/>
                          </a:solidFill>
                          <a:effectLst/>
                          <a:latin typeface="verdana"/>
                        </a:rPr>
                        <a:t> </a:t>
                      </a:r>
                      <a:r>
                        <a:rPr lang="it-IT" b="1" i="0" dirty="0">
                          <a:solidFill>
                            <a:srgbClr val="000000"/>
                          </a:solidFill>
                          <a:effectLst/>
                          <a:latin typeface="verdana"/>
                        </a:rPr>
                        <a:t>la</a:t>
                      </a:r>
                      <a:r>
                        <a:rPr lang="it-IT" b="0" i="0" dirty="0">
                          <a:solidFill>
                            <a:srgbClr val="000000"/>
                          </a:solidFill>
                          <a:effectLst/>
                          <a:latin typeface="verdana"/>
                        </a:rPr>
                        <a:t> </a:t>
                      </a:r>
                      <a:r>
                        <a:rPr lang="it-IT" b="1" i="0" dirty="0">
                          <a:solidFill>
                            <a:srgbClr val="000000"/>
                          </a:solidFill>
                          <a:effectLst/>
                          <a:latin typeface="verdana"/>
                        </a:rPr>
                        <a:t>morte</a:t>
                      </a:r>
                      <a:r>
                        <a:rPr lang="it-IT" b="0" i="0" dirty="0">
                          <a:solidFill>
                            <a:srgbClr val="000000"/>
                          </a:solidFill>
                          <a:effectLst/>
                          <a:latin typeface="verdana"/>
                        </a:rPr>
                        <a:t> </a:t>
                      </a:r>
                      <a:r>
                        <a:rPr lang="it-IT" b="1" i="0" dirty="0">
                          <a:solidFill>
                            <a:srgbClr val="000000"/>
                          </a:solidFill>
                          <a:effectLst/>
                          <a:latin typeface="verdana"/>
                        </a:rPr>
                        <a:t>solo</a:t>
                      </a:r>
                      <a:r>
                        <a:rPr lang="it-IT" b="0" i="0" dirty="0">
                          <a:solidFill>
                            <a:srgbClr val="000000"/>
                          </a:solidFill>
                          <a:effectLst/>
                          <a:latin typeface="verdana"/>
                        </a:rPr>
                        <a:t> </a:t>
                      </a:r>
                      <a:r>
                        <a:rPr lang="it-IT" b="1" i="0" dirty="0">
                          <a:solidFill>
                            <a:srgbClr val="000000"/>
                          </a:solidFill>
                          <a:effectLst/>
                          <a:latin typeface="verdana"/>
                        </a:rPr>
                        <a:t>se</a:t>
                      </a:r>
                      <a:r>
                        <a:rPr lang="it-IT" b="0" i="0" dirty="0">
                          <a:solidFill>
                            <a:srgbClr val="000000"/>
                          </a:solidFill>
                          <a:effectLst/>
                          <a:latin typeface="verdana"/>
                        </a:rPr>
                        <a:t> </a:t>
                      </a:r>
                      <a:r>
                        <a:rPr lang="it-IT" b="1" i="0" dirty="0">
                          <a:solidFill>
                            <a:srgbClr val="000000"/>
                          </a:solidFill>
                          <a:effectLst/>
                          <a:latin typeface="verdana"/>
                        </a:rPr>
                        <a:t>il</a:t>
                      </a:r>
                      <a:r>
                        <a:rPr lang="it-IT" b="0" i="0" dirty="0">
                          <a:solidFill>
                            <a:srgbClr val="000000"/>
                          </a:solidFill>
                          <a:effectLst/>
                          <a:latin typeface="verdana"/>
                        </a:rPr>
                        <a:t> </a:t>
                      </a:r>
                      <a:r>
                        <a:rPr lang="it-IT" b="1" i="0" dirty="0">
                          <a:solidFill>
                            <a:srgbClr val="000000"/>
                          </a:solidFill>
                          <a:effectLst/>
                          <a:latin typeface="verdana"/>
                        </a:rPr>
                        <a:t>corpo</a:t>
                      </a:r>
                      <a:r>
                        <a:rPr lang="it-IT" b="0" i="0" dirty="0">
                          <a:solidFill>
                            <a:srgbClr val="000000"/>
                          </a:solidFill>
                          <a:effectLst/>
                          <a:latin typeface="verdana"/>
                        </a:rPr>
                        <a:t> </a:t>
                      </a:r>
                      <a:r>
                        <a:rPr lang="it-IT" b="1" i="0" dirty="0">
                          <a:solidFill>
                            <a:srgbClr val="000000"/>
                          </a:solidFill>
                          <a:effectLst/>
                          <a:latin typeface="verdana"/>
                        </a:rPr>
                        <a:t>è</a:t>
                      </a:r>
                      <a:r>
                        <a:rPr lang="it-IT" b="0" i="0" dirty="0">
                          <a:solidFill>
                            <a:srgbClr val="000000"/>
                          </a:solidFill>
                          <a:effectLst/>
                          <a:latin typeface="verdana"/>
                        </a:rPr>
                        <a:t> </a:t>
                      </a:r>
                      <a:r>
                        <a:rPr lang="it-IT" b="1" i="0" dirty="0">
                          <a:solidFill>
                            <a:srgbClr val="000000"/>
                          </a:solidFill>
                          <a:effectLst/>
                          <a:latin typeface="verdana"/>
                        </a:rPr>
                        <a:t>tenuto</a:t>
                      </a:r>
                      <a:r>
                        <a:rPr lang="it-IT" b="0" i="0" dirty="0">
                          <a:solidFill>
                            <a:srgbClr val="000000"/>
                          </a:solidFill>
                          <a:effectLst/>
                          <a:latin typeface="verdana"/>
                        </a:rPr>
                        <a:t> </a:t>
                      </a:r>
                      <a:r>
                        <a:rPr lang="it-IT" b="1" i="0" dirty="0">
                          <a:solidFill>
                            <a:srgbClr val="000000"/>
                          </a:solidFill>
                          <a:effectLst/>
                          <a:latin typeface="verdana"/>
                        </a:rPr>
                        <a:t>bene</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62</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graphicFrame>
        <p:nvGraphicFramePr>
          <p:cNvPr id="17" name="Tabella 16"/>
          <p:cNvGraphicFramePr>
            <a:graphicFrameLocks noGrp="1"/>
          </p:cNvGraphicFramePr>
          <p:nvPr>
            <p:extLst>
              <p:ext uri="{D42A27DB-BD31-4B8C-83A1-F6EECF244321}">
                <p14:modId xmlns:p14="http://schemas.microsoft.com/office/powerpoint/2010/main" val="172423989"/>
              </p:ext>
            </p:extLst>
          </p:nvPr>
        </p:nvGraphicFramePr>
        <p:xfrm>
          <a:off x="323528" y="1556792"/>
          <a:ext cx="8640960" cy="590550"/>
        </p:xfrm>
        <a:graphic>
          <a:graphicData uri="http://schemas.openxmlformats.org/drawingml/2006/table">
            <a:tbl>
              <a:tblPr/>
              <a:tblGrid>
                <a:gridCol w="8163558"/>
                <a:gridCol w="477402"/>
              </a:tblGrid>
              <a:tr h="0">
                <a:tc>
                  <a:txBody>
                    <a:bodyPr/>
                    <a:lstStyle/>
                    <a:p>
                      <a:pPr algn="l" fontAlgn="t"/>
                      <a:r>
                        <a:rPr lang="it-IT" b="1" i="0" dirty="0">
                          <a:solidFill>
                            <a:srgbClr val="000000"/>
                          </a:solidFill>
                          <a:effectLst/>
                          <a:latin typeface="verdana"/>
                        </a:rPr>
                        <a:t>Per</a:t>
                      </a:r>
                      <a:r>
                        <a:rPr lang="it-IT" b="0" i="0" dirty="0">
                          <a:solidFill>
                            <a:srgbClr val="000000"/>
                          </a:solidFill>
                          <a:effectLst/>
                          <a:latin typeface="verdana"/>
                        </a:rPr>
                        <a:t> </a:t>
                      </a:r>
                      <a:r>
                        <a:rPr lang="it-IT" b="1" i="0" dirty="0">
                          <a:solidFill>
                            <a:srgbClr val="000000"/>
                          </a:solidFill>
                          <a:effectLst/>
                          <a:latin typeface="verdana"/>
                        </a:rPr>
                        <a:t>questo</a:t>
                      </a:r>
                      <a:r>
                        <a:rPr lang="it-IT" b="0" i="0" dirty="0">
                          <a:solidFill>
                            <a:srgbClr val="000000"/>
                          </a:solidFill>
                          <a:effectLst/>
                          <a:latin typeface="verdana"/>
                        </a:rPr>
                        <a:t> </a:t>
                      </a:r>
                      <a:r>
                        <a:rPr lang="it-IT" b="1" i="0" dirty="0">
                          <a:solidFill>
                            <a:srgbClr val="000000"/>
                          </a:solidFill>
                          <a:effectLst/>
                          <a:latin typeface="verdana"/>
                        </a:rPr>
                        <a:t>imparano</a:t>
                      </a:r>
                      <a:r>
                        <a:rPr lang="it-IT" b="0" i="0" dirty="0">
                          <a:solidFill>
                            <a:srgbClr val="000000"/>
                          </a:solidFill>
                          <a:effectLst/>
                          <a:latin typeface="verdana"/>
                        </a:rPr>
                        <a:t> </a:t>
                      </a:r>
                      <a:r>
                        <a:rPr lang="it-IT" b="1" i="0" dirty="0">
                          <a:solidFill>
                            <a:srgbClr val="000000"/>
                          </a:solidFill>
                          <a:effectLst/>
                          <a:latin typeface="verdana"/>
                        </a:rPr>
                        <a:t>a</a:t>
                      </a:r>
                      <a:r>
                        <a:rPr lang="it-IT" b="0" i="0" dirty="0">
                          <a:solidFill>
                            <a:srgbClr val="000000"/>
                          </a:solidFill>
                          <a:effectLst/>
                          <a:latin typeface="verdana"/>
                        </a:rPr>
                        <a:t> </a:t>
                      </a:r>
                      <a:r>
                        <a:rPr lang="it-IT" b="1" i="0" dirty="0">
                          <a:solidFill>
                            <a:srgbClr val="000000"/>
                          </a:solidFill>
                          <a:effectLst/>
                          <a:latin typeface="verdana"/>
                        </a:rPr>
                        <a:t>conservare</a:t>
                      </a:r>
                      <a:r>
                        <a:rPr lang="it-IT" b="0" i="0" dirty="0">
                          <a:solidFill>
                            <a:srgbClr val="000000"/>
                          </a:solidFill>
                          <a:effectLst/>
                          <a:latin typeface="verdana"/>
                        </a:rPr>
                        <a:t> </a:t>
                      </a:r>
                      <a:r>
                        <a:rPr lang="it-IT" b="1" i="0" dirty="0">
                          <a:solidFill>
                            <a:srgbClr val="000000"/>
                          </a:solidFill>
                          <a:effectLst/>
                          <a:latin typeface="verdana"/>
                        </a:rPr>
                        <a:t>il</a:t>
                      </a:r>
                      <a:r>
                        <a:rPr lang="it-IT" b="0" i="0" dirty="0">
                          <a:solidFill>
                            <a:srgbClr val="000000"/>
                          </a:solidFill>
                          <a:effectLst/>
                          <a:latin typeface="verdana"/>
                        </a:rPr>
                        <a:t> </a:t>
                      </a:r>
                      <a:r>
                        <a:rPr lang="it-IT" b="1" i="0" dirty="0">
                          <a:solidFill>
                            <a:srgbClr val="000000"/>
                          </a:solidFill>
                          <a:effectLst/>
                          <a:latin typeface="verdana"/>
                        </a:rPr>
                        <a:t>corpo</a:t>
                      </a:r>
                      <a:r>
                        <a:rPr lang="it-IT" b="0" i="0" dirty="0">
                          <a:solidFill>
                            <a:srgbClr val="000000"/>
                          </a:solidFill>
                          <a:effectLst/>
                          <a:latin typeface="verdana"/>
                        </a:rPr>
                        <a:t> </a:t>
                      </a:r>
                      <a:r>
                        <a:rPr lang="it-IT" b="1" i="0" dirty="0">
                          <a:solidFill>
                            <a:srgbClr val="000000"/>
                          </a:solidFill>
                          <a:effectLst/>
                          <a:latin typeface="verdana"/>
                        </a:rPr>
                        <a:t>dei</a:t>
                      </a:r>
                      <a:r>
                        <a:rPr lang="it-IT" b="0" i="0" dirty="0">
                          <a:solidFill>
                            <a:srgbClr val="000000"/>
                          </a:solidFill>
                          <a:effectLst/>
                          <a:latin typeface="verdana"/>
                        </a:rPr>
                        <a:t> </a:t>
                      </a:r>
                      <a:r>
                        <a:rPr lang="it-IT" b="0" i="0" dirty="0">
                          <a:solidFill>
                            <a:srgbClr val="000000"/>
                          </a:solidFill>
                          <a:effectLst/>
                          <a:latin typeface="times new roman"/>
                        </a:rPr>
                        <a:t>faraoni</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72</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sp>
        <p:nvSpPr>
          <p:cNvPr id="18" name="Rectangle 2"/>
          <p:cNvSpPr>
            <a:spLocks noChangeArrowheads="1"/>
          </p:cNvSpPr>
          <p:nvPr/>
        </p:nvSpPr>
        <p:spPr bwMode="auto">
          <a:xfrm>
            <a:off x="976313" y="3408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cs typeface="Arial" pitchFamily="34" charset="0"/>
              </a:rPr>
              <a:t/>
            </a:r>
            <a:br>
              <a:rPr kumimoji="0" lang="it-IT" altLang="it-IT" sz="1800" b="0" i="0" u="none" strike="noStrike" cap="none" normalizeH="0" baseline="0" smtClean="0">
                <a:ln>
                  <a:noFill/>
                </a:ln>
                <a:solidFill>
                  <a:schemeClr val="tx1"/>
                </a:solidFill>
                <a:effectLst/>
                <a:latin typeface="Arial" pitchFamily="34" charset="0"/>
                <a:cs typeface="Arial" pitchFamily="34" charset="0"/>
              </a:rPr>
            </a:b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9" name="Tabella 18"/>
          <p:cNvGraphicFramePr>
            <a:graphicFrameLocks noGrp="1"/>
          </p:cNvGraphicFramePr>
          <p:nvPr>
            <p:extLst>
              <p:ext uri="{D42A27DB-BD31-4B8C-83A1-F6EECF244321}">
                <p14:modId xmlns:p14="http://schemas.microsoft.com/office/powerpoint/2010/main" val="1684367755"/>
              </p:ext>
            </p:extLst>
          </p:nvPr>
        </p:nvGraphicFramePr>
        <p:xfrm>
          <a:off x="323528" y="2708920"/>
          <a:ext cx="8712968" cy="590550"/>
        </p:xfrm>
        <a:graphic>
          <a:graphicData uri="http://schemas.openxmlformats.org/drawingml/2006/table">
            <a:tbl>
              <a:tblPr/>
              <a:tblGrid>
                <a:gridCol w="8231588"/>
                <a:gridCol w="481380"/>
              </a:tblGrid>
              <a:tr h="0">
                <a:tc>
                  <a:txBody>
                    <a:bodyPr/>
                    <a:lstStyle/>
                    <a:p>
                      <a:pPr algn="l" fontAlgn="t"/>
                      <a:r>
                        <a:rPr lang="it-IT" b="1" i="0" dirty="0">
                          <a:solidFill>
                            <a:srgbClr val="000000"/>
                          </a:solidFill>
                          <a:effectLst/>
                          <a:latin typeface="verdana"/>
                        </a:rPr>
                        <a:t>Per</a:t>
                      </a:r>
                      <a:r>
                        <a:rPr lang="it-IT" b="0" i="0" dirty="0">
                          <a:solidFill>
                            <a:srgbClr val="000000"/>
                          </a:solidFill>
                          <a:effectLst/>
                          <a:latin typeface="verdana"/>
                        </a:rPr>
                        <a:t> </a:t>
                      </a:r>
                      <a:r>
                        <a:rPr lang="it-IT" b="1" i="0" dirty="0">
                          <a:solidFill>
                            <a:srgbClr val="000000"/>
                          </a:solidFill>
                          <a:effectLst/>
                          <a:latin typeface="verdana"/>
                        </a:rPr>
                        <a:t>conservare</a:t>
                      </a:r>
                      <a:r>
                        <a:rPr lang="it-IT" b="0" i="0" dirty="0">
                          <a:solidFill>
                            <a:srgbClr val="000000"/>
                          </a:solidFill>
                          <a:effectLst/>
                          <a:latin typeface="verdana"/>
                        </a:rPr>
                        <a:t> </a:t>
                      </a:r>
                      <a:r>
                        <a:rPr lang="it-IT" b="1" i="0" dirty="0">
                          <a:solidFill>
                            <a:srgbClr val="000000"/>
                          </a:solidFill>
                          <a:effectLst/>
                          <a:latin typeface="verdana"/>
                        </a:rPr>
                        <a:t>il</a:t>
                      </a:r>
                      <a:r>
                        <a:rPr lang="it-IT" b="0" i="0" dirty="0">
                          <a:solidFill>
                            <a:srgbClr val="000000"/>
                          </a:solidFill>
                          <a:effectLst/>
                          <a:latin typeface="verdana"/>
                        </a:rPr>
                        <a:t> </a:t>
                      </a:r>
                      <a:r>
                        <a:rPr lang="it-IT" b="1" i="0" dirty="0">
                          <a:solidFill>
                            <a:srgbClr val="000000"/>
                          </a:solidFill>
                          <a:effectLst/>
                          <a:latin typeface="verdana"/>
                        </a:rPr>
                        <a:t>corpo</a:t>
                      </a:r>
                      <a:r>
                        <a:rPr lang="it-IT" b="0" i="0" dirty="0">
                          <a:solidFill>
                            <a:srgbClr val="000000"/>
                          </a:solidFill>
                          <a:effectLst/>
                          <a:latin typeface="verdana"/>
                        </a:rPr>
                        <a:t> </a:t>
                      </a:r>
                      <a:r>
                        <a:rPr lang="it-IT" b="1" i="0" dirty="0">
                          <a:solidFill>
                            <a:srgbClr val="000000"/>
                          </a:solidFill>
                          <a:effectLst/>
                          <a:latin typeface="verdana"/>
                        </a:rPr>
                        <a:t>bisogna</a:t>
                      </a:r>
                      <a:r>
                        <a:rPr lang="it-IT" b="0" i="0" dirty="0">
                          <a:solidFill>
                            <a:srgbClr val="000000"/>
                          </a:solidFill>
                          <a:effectLst/>
                          <a:latin typeface="verdana"/>
                        </a:rPr>
                        <a:t> </a:t>
                      </a:r>
                      <a:r>
                        <a:rPr lang="it-IT" b="0" i="0" dirty="0">
                          <a:solidFill>
                            <a:srgbClr val="000000"/>
                          </a:solidFill>
                          <a:effectLst/>
                          <a:latin typeface="times new roman"/>
                        </a:rPr>
                        <a:t>imbalsamarlo</a:t>
                      </a:r>
                      <a:r>
                        <a:rPr lang="it-IT" b="0" i="0" dirty="0">
                          <a:solidFill>
                            <a:srgbClr val="000000"/>
                          </a:solidFill>
                          <a:effectLst/>
                          <a:latin typeface="verdana"/>
                        </a:rPr>
                        <a:t> </a:t>
                      </a:r>
                      <a:r>
                        <a:rPr lang="it-IT" b="1" i="0" dirty="0">
                          <a:solidFill>
                            <a:srgbClr val="000000"/>
                          </a:solidFill>
                          <a:effectLst/>
                          <a:latin typeface="verdana"/>
                        </a:rPr>
                        <a:t>e</a:t>
                      </a:r>
                      <a:r>
                        <a:rPr lang="it-IT" b="0" i="0" dirty="0">
                          <a:solidFill>
                            <a:srgbClr val="000000"/>
                          </a:solidFill>
                          <a:effectLst/>
                          <a:latin typeface="verdana"/>
                        </a:rPr>
                        <a:t> </a:t>
                      </a:r>
                      <a:r>
                        <a:rPr lang="it-IT" b="0" i="0" dirty="0">
                          <a:solidFill>
                            <a:srgbClr val="000000"/>
                          </a:solidFill>
                          <a:effectLst/>
                          <a:latin typeface="times new roman"/>
                        </a:rPr>
                        <a:t>mummificarlo</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62</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graphicFrame>
        <p:nvGraphicFramePr>
          <p:cNvPr id="20" name="Tabella 19"/>
          <p:cNvGraphicFramePr>
            <a:graphicFrameLocks noGrp="1"/>
          </p:cNvGraphicFramePr>
          <p:nvPr>
            <p:extLst>
              <p:ext uri="{D42A27DB-BD31-4B8C-83A1-F6EECF244321}">
                <p14:modId xmlns:p14="http://schemas.microsoft.com/office/powerpoint/2010/main" val="2849291077"/>
              </p:ext>
            </p:extLst>
          </p:nvPr>
        </p:nvGraphicFramePr>
        <p:xfrm>
          <a:off x="251520" y="3717032"/>
          <a:ext cx="8712968" cy="624840"/>
        </p:xfrm>
        <a:graphic>
          <a:graphicData uri="http://schemas.openxmlformats.org/drawingml/2006/table">
            <a:tbl>
              <a:tblPr/>
              <a:tblGrid>
                <a:gridCol w="8231588"/>
                <a:gridCol w="481380"/>
              </a:tblGrid>
              <a:tr h="0">
                <a:tc>
                  <a:txBody>
                    <a:bodyPr/>
                    <a:lstStyle/>
                    <a:p>
                      <a:pPr algn="l" fontAlgn="t"/>
                      <a:r>
                        <a:rPr lang="it-IT" b="1" i="0" dirty="0">
                          <a:solidFill>
                            <a:srgbClr val="000000"/>
                          </a:solidFill>
                          <a:effectLst/>
                          <a:latin typeface="verdana"/>
                        </a:rPr>
                        <a:t>I</a:t>
                      </a:r>
                      <a:r>
                        <a:rPr lang="it-IT" b="0" i="0" dirty="0">
                          <a:solidFill>
                            <a:srgbClr val="000000"/>
                          </a:solidFill>
                          <a:effectLst/>
                          <a:latin typeface="verdana"/>
                        </a:rPr>
                        <a:t> </a:t>
                      </a:r>
                      <a:r>
                        <a:rPr lang="it-IT" b="1" i="0" dirty="0">
                          <a:solidFill>
                            <a:srgbClr val="000000"/>
                          </a:solidFill>
                          <a:effectLst/>
                          <a:latin typeface="verdana"/>
                        </a:rPr>
                        <a:t>corpi</a:t>
                      </a:r>
                      <a:r>
                        <a:rPr lang="it-IT" b="0" i="0" dirty="0">
                          <a:solidFill>
                            <a:srgbClr val="000000"/>
                          </a:solidFill>
                          <a:effectLst/>
                          <a:latin typeface="verdana"/>
                        </a:rPr>
                        <a:t> </a:t>
                      </a:r>
                      <a:r>
                        <a:rPr lang="it-IT" b="0" i="0" dirty="0">
                          <a:solidFill>
                            <a:srgbClr val="000000"/>
                          </a:solidFill>
                          <a:effectLst/>
                          <a:latin typeface="times new roman"/>
                        </a:rPr>
                        <a:t>mummificati</a:t>
                      </a:r>
                      <a:r>
                        <a:rPr lang="it-IT" b="0" i="0" dirty="0">
                          <a:solidFill>
                            <a:srgbClr val="000000"/>
                          </a:solidFill>
                          <a:effectLst/>
                          <a:latin typeface="verdana"/>
                        </a:rPr>
                        <a:t> </a:t>
                      </a:r>
                      <a:r>
                        <a:rPr lang="it-IT" b="1" i="0" dirty="0">
                          <a:solidFill>
                            <a:srgbClr val="000000"/>
                          </a:solidFill>
                          <a:effectLst/>
                          <a:latin typeface="verdana"/>
                        </a:rPr>
                        <a:t>sono</a:t>
                      </a:r>
                      <a:r>
                        <a:rPr lang="it-IT" b="0" i="0" dirty="0">
                          <a:solidFill>
                            <a:srgbClr val="000000"/>
                          </a:solidFill>
                          <a:effectLst/>
                          <a:latin typeface="verdana"/>
                        </a:rPr>
                        <a:t> </a:t>
                      </a:r>
                      <a:r>
                        <a:rPr lang="it-IT" b="1" i="0" dirty="0">
                          <a:solidFill>
                            <a:srgbClr val="000000"/>
                          </a:solidFill>
                          <a:effectLst/>
                          <a:latin typeface="verdana"/>
                        </a:rPr>
                        <a:t>conservati</a:t>
                      </a:r>
                      <a:r>
                        <a:rPr lang="it-IT" b="0" i="0" dirty="0">
                          <a:solidFill>
                            <a:srgbClr val="000000"/>
                          </a:solidFill>
                          <a:effectLst/>
                          <a:latin typeface="verdana"/>
                        </a:rPr>
                        <a:t> </a:t>
                      </a:r>
                      <a:r>
                        <a:rPr lang="it-IT" b="1" i="0" dirty="0">
                          <a:solidFill>
                            <a:srgbClr val="000000"/>
                          </a:solidFill>
                          <a:effectLst/>
                          <a:latin typeface="verdana"/>
                        </a:rPr>
                        <a:t>dentro</a:t>
                      </a:r>
                      <a:r>
                        <a:rPr lang="it-IT" b="0" i="0" dirty="0">
                          <a:solidFill>
                            <a:srgbClr val="000000"/>
                          </a:solidFill>
                          <a:effectLst/>
                          <a:latin typeface="verdana"/>
                        </a:rPr>
                        <a:t> </a:t>
                      </a:r>
                      <a:r>
                        <a:rPr lang="it-IT" b="1" i="0" dirty="0">
                          <a:solidFill>
                            <a:srgbClr val="000000"/>
                          </a:solidFill>
                          <a:effectLst/>
                          <a:latin typeface="verdana"/>
                        </a:rPr>
                        <a:t>ai</a:t>
                      </a:r>
                      <a:r>
                        <a:rPr lang="it-IT" b="0" i="0" dirty="0">
                          <a:solidFill>
                            <a:srgbClr val="000000"/>
                          </a:solidFill>
                          <a:effectLst/>
                          <a:latin typeface="verdana"/>
                        </a:rPr>
                        <a:t> </a:t>
                      </a:r>
                      <a:r>
                        <a:rPr lang="it-IT" b="0" i="0" dirty="0">
                          <a:solidFill>
                            <a:srgbClr val="000000"/>
                          </a:solidFill>
                          <a:effectLst/>
                          <a:latin typeface="times new roman"/>
                        </a:rPr>
                        <a:t>sarcofagi</a:t>
                      </a:r>
                      <a:r>
                        <a:rPr lang="it-IT" b="0" i="0" dirty="0">
                          <a:solidFill>
                            <a:srgbClr val="000000"/>
                          </a:solidFill>
                          <a:effectLst/>
                          <a:latin typeface="verdana"/>
                        </a:rPr>
                        <a:t>, </a:t>
                      </a:r>
                      <a:r>
                        <a:rPr lang="it-IT" b="1" i="0" dirty="0">
                          <a:solidFill>
                            <a:srgbClr val="000000"/>
                          </a:solidFill>
                          <a:effectLst/>
                          <a:latin typeface="verdana"/>
                        </a:rPr>
                        <a:t>che</a:t>
                      </a:r>
                      <a:r>
                        <a:rPr lang="it-IT" b="0" i="0" dirty="0">
                          <a:solidFill>
                            <a:srgbClr val="000000"/>
                          </a:solidFill>
                          <a:effectLst/>
                          <a:latin typeface="verdana"/>
                        </a:rPr>
                        <a:t> </a:t>
                      </a:r>
                      <a:r>
                        <a:rPr lang="it-IT" b="1" i="0" dirty="0">
                          <a:solidFill>
                            <a:srgbClr val="000000"/>
                          </a:solidFill>
                          <a:effectLst/>
                          <a:latin typeface="verdana"/>
                        </a:rPr>
                        <a:t>sono</a:t>
                      </a:r>
                      <a:r>
                        <a:rPr lang="it-IT" b="0" i="0" dirty="0">
                          <a:solidFill>
                            <a:srgbClr val="000000"/>
                          </a:solidFill>
                          <a:effectLst/>
                          <a:latin typeface="verdana"/>
                        </a:rPr>
                        <a:t> </a:t>
                      </a:r>
                      <a:r>
                        <a:rPr lang="it-IT" b="1" i="0" dirty="0">
                          <a:solidFill>
                            <a:srgbClr val="000000"/>
                          </a:solidFill>
                          <a:effectLst/>
                          <a:latin typeface="verdana"/>
                        </a:rPr>
                        <a:t>delle</a:t>
                      </a:r>
                      <a:r>
                        <a:rPr lang="it-IT" b="0" i="0" dirty="0">
                          <a:solidFill>
                            <a:srgbClr val="000000"/>
                          </a:solidFill>
                          <a:effectLst/>
                          <a:latin typeface="verdana"/>
                        </a:rPr>
                        <a:t> casse </a:t>
                      </a:r>
                      <a:r>
                        <a:rPr lang="it-IT" b="1" i="0" dirty="0">
                          <a:solidFill>
                            <a:srgbClr val="000000"/>
                          </a:solidFill>
                          <a:effectLst/>
                          <a:latin typeface="verdana"/>
                        </a:rPr>
                        <a:t>molto</a:t>
                      </a:r>
                      <a:r>
                        <a:rPr lang="it-IT" b="0" i="0" dirty="0">
                          <a:solidFill>
                            <a:srgbClr val="000000"/>
                          </a:solidFill>
                          <a:effectLst/>
                          <a:latin typeface="verdana"/>
                        </a:rPr>
                        <a:t> </a:t>
                      </a:r>
                      <a:r>
                        <a:rPr lang="it-IT" b="1" i="0" dirty="0">
                          <a:solidFill>
                            <a:srgbClr val="000000"/>
                          </a:solidFill>
                          <a:effectLst/>
                          <a:latin typeface="verdana"/>
                        </a:rPr>
                        <a:t>belle</a:t>
                      </a:r>
                      <a:r>
                        <a:rPr lang="it-IT" b="0" i="0" dirty="0">
                          <a:solidFill>
                            <a:srgbClr val="000000"/>
                          </a:solidFill>
                          <a:effectLst/>
                          <a:latin typeface="verdana"/>
                        </a:rPr>
                        <a:t> </a:t>
                      </a:r>
                      <a:r>
                        <a:rPr lang="it-IT" b="1" i="0" dirty="0">
                          <a:solidFill>
                            <a:srgbClr val="000000"/>
                          </a:solidFill>
                          <a:effectLst/>
                          <a:latin typeface="verdana"/>
                        </a:rPr>
                        <a:t>e</a:t>
                      </a:r>
                      <a:r>
                        <a:rPr lang="it-IT" b="0" i="0" dirty="0">
                          <a:solidFill>
                            <a:srgbClr val="000000"/>
                          </a:solidFill>
                          <a:effectLst/>
                          <a:latin typeface="verdana"/>
                        </a:rPr>
                        <a:t> colorate.</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55</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sp>
        <p:nvSpPr>
          <p:cNvPr id="21" name="Rectangle 3"/>
          <p:cNvSpPr>
            <a:spLocks noChangeArrowheads="1"/>
          </p:cNvSpPr>
          <p:nvPr/>
        </p:nvSpPr>
        <p:spPr bwMode="auto">
          <a:xfrm>
            <a:off x="976313" y="3408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cs typeface="Arial" pitchFamily="34" charset="0"/>
              </a:rPr>
              <a:t/>
            </a:r>
            <a:br>
              <a:rPr kumimoji="0" lang="it-IT" altLang="it-IT" sz="1800" b="0" i="0" u="none" strike="noStrike" cap="none" normalizeH="0" baseline="0" smtClean="0">
                <a:ln>
                  <a:noFill/>
                </a:ln>
                <a:solidFill>
                  <a:schemeClr val="tx1"/>
                </a:solidFill>
                <a:effectLst/>
                <a:latin typeface="Arial" pitchFamily="34" charset="0"/>
                <a:cs typeface="Arial" pitchFamily="34" charset="0"/>
              </a:rPr>
            </a:b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2" name="Tabella 21"/>
          <p:cNvGraphicFramePr>
            <a:graphicFrameLocks noGrp="1"/>
          </p:cNvGraphicFramePr>
          <p:nvPr>
            <p:extLst>
              <p:ext uri="{D42A27DB-BD31-4B8C-83A1-F6EECF244321}">
                <p14:modId xmlns:p14="http://schemas.microsoft.com/office/powerpoint/2010/main" val="2759028418"/>
              </p:ext>
            </p:extLst>
          </p:nvPr>
        </p:nvGraphicFramePr>
        <p:xfrm>
          <a:off x="395536" y="4509120"/>
          <a:ext cx="8568952" cy="910113"/>
        </p:xfrm>
        <a:graphic>
          <a:graphicData uri="http://schemas.openxmlformats.org/drawingml/2006/table">
            <a:tbl>
              <a:tblPr/>
              <a:tblGrid>
                <a:gridCol w="8095529"/>
                <a:gridCol w="473423"/>
              </a:tblGrid>
              <a:tr h="910113">
                <a:tc>
                  <a:txBody>
                    <a:bodyPr/>
                    <a:lstStyle/>
                    <a:p>
                      <a:pPr algn="l" fontAlgn="t"/>
                      <a:r>
                        <a:rPr lang="it-IT" b="1" i="0" dirty="0">
                          <a:solidFill>
                            <a:srgbClr val="000000"/>
                          </a:solidFill>
                          <a:effectLst/>
                          <a:latin typeface="verdana"/>
                        </a:rPr>
                        <a:t>I</a:t>
                      </a:r>
                      <a:r>
                        <a:rPr lang="it-IT" b="0" i="0" dirty="0">
                          <a:solidFill>
                            <a:srgbClr val="000000"/>
                          </a:solidFill>
                          <a:effectLst/>
                          <a:latin typeface="verdana"/>
                        </a:rPr>
                        <a:t> </a:t>
                      </a:r>
                      <a:r>
                        <a:rPr lang="it-IT" b="0" i="0" dirty="0">
                          <a:solidFill>
                            <a:srgbClr val="000000"/>
                          </a:solidFill>
                          <a:effectLst/>
                          <a:latin typeface="times new roman"/>
                        </a:rPr>
                        <a:t>sarcofagi</a:t>
                      </a:r>
                      <a:r>
                        <a:rPr lang="it-IT" b="0" i="0" dirty="0">
                          <a:solidFill>
                            <a:srgbClr val="000000"/>
                          </a:solidFill>
                          <a:effectLst/>
                          <a:latin typeface="verdana"/>
                        </a:rPr>
                        <a:t> </a:t>
                      </a:r>
                      <a:r>
                        <a:rPr lang="it-IT" b="1" i="0" dirty="0">
                          <a:solidFill>
                            <a:srgbClr val="000000"/>
                          </a:solidFill>
                          <a:effectLst/>
                          <a:latin typeface="verdana"/>
                        </a:rPr>
                        <a:t>con</a:t>
                      </a:r>
                      <a:r>
                        <a:rPr lang="it-IT" b="0" i="0" dirty="0">
                          <a:solidFill>
                            <a:srgbClr val="000000"/>
                          </a:solidFill>
                          <a:effectLst/>
                          <a:latin typeface="verdana"/>
                        </a:rPr>
                        <a:t> </a:t>
                      </a:r>
                      <a:r>
                        <a:rPr lang="it-IT" b="1" i="0" dirty="0">
                          <a:solidFill>
                            <a:srgbClr val="000000"/>
                          </a:solidFill>
                          <a:effectLst/>
                          <a:latin typeface="verdana"/>
                        </a:rPr>
                        <a:t>dentro</a:t>
                      </a:r>
                      <a:r>
                        <a:rPr lang="it-IT" b="0" i="0" dirty="0">
                          <a:solidFill>
                            <a:srgbClr val="000000"/>
                          </a:solidFill>
                          <a:effectLst/>
                          <a:latin typeface="verdana"/>
                        </a:rPr>
                        <a:t> </a:t>
                      </a:r>
                      <a:r>
                        <a:rPr lang="it-IT" b="1" i="0" dirty="0">
                          <a:solidFill>
                            <a:srgbClr val="000000"/>
                          </a:solidFill>
                          <a:effectLst/>
                          <a:latin typeface="verdana"/>
                        </a:rPr>
                        <a:t>i</a:t>
                      </a:r>
                      <a:r>
                        <a:rPr lang="it-IT" b="0" i="0" dirty="0">
                          <a:solidFill>
                            <a:srgbClr val="000000"/>
                          </a:solidFill>
                          <a:effectLst/>
                          <a:latin typeface="verdana"/>
                        </a:rPr>
                        <a:t> </a:t>
                      </a:r>
                      <a:r>
                        <a:rPr lang="it-IT" b="0" i="0" dirty="0">
                          <a:solidFill>
                            <a:srgbClr val="000000"/>
                          </a:solidFill>
                          <a:effectLst/>
                          <a:latin typeface="times new roman"/>
                        </a:rPr>
                        <a:t>faraoni</a:t>
                      </a:r>
                      <a:r>
                        <a:rPr lang="it-IT" b="0" i="0" dirty="0">
                          <a:solidFill>
                            <a:srgbClr val="000000"/>
                          </a:solidFill>
                          <a:effectLst/>
                          <a:latin typeface="verdana"/>
                        </a:rPr>
                        <a:t> </a:t>
                      </a:r>
                      <a:r>
                        <a:rPr lang="it-IT" b="1" i="0" dirty="0">
                          <a:solidFill>
                            <a:srgbClr val="000000"/>
                          </a:solidFill>
                          <a:effectLst/>
                          <a:latin typeface="verdana"/>
                        </a:rPr>
                        <a:t>sono</a:t>
                      </a:r>
                      <a:r>
                        <a:rPr lang="it-IT" b="0" i="0" dirty="0">
                          <a:solidFill>
                            <a:srgbClr val="000000"/>
                          </a:solidFill>
                          <a:effectLst/>
                          <a:latin typeface="verdana"/>
                        </a:rPr>
                        <a:t> </a:t>
                      </a:r>
                      <a:r>
                        <a:rPr lang="it-IT" b="1" i="0" dirty="0">
                          <a:solidFill>
                            <a:srgbClr val="000000"/>
                          </a:solidFill>
                          <a:effectLst/>
                          <a:latin typeface="verdana"/>
                        </a:rPr>
                        <a:t>tenuti</a:t>
                      </a:r>
                      <a:r>
                        <a:rPr lang="it-IT" b="0" i="0" dirty="0">
                          <a:solidFill>
                            <a:srgbClr val="000000"/>
                          </a:solidFill>
                          <a:effectLst/>
                          <a:latin typeface="verdana"/>
                        </a:rPr>
                        <a:t> </a:t>
                      </a:r>
                      <a:r>
                        <a:rPr lang="it-IT" b="1" i="0" dirty="0">
                          <a:solidFill>
                            <a:srgbClr val="000000"/>
                          </a:solidFill>
                          <a:effectLst/>
                          <a:latin typeface="verdana"/>
                        </a:rPr>
                        <a:t>dentro</a:t>
                      </a:r>
                      <a:r>
                        <a:rPr lang="it-IT" b="0" i="0" dirty="0">
                          <a:solidFill>
                            <a:srgbClr val="000000"/>
                          </a:solidFill>
                          <a:effectLst/>
                          <a:latin typeface="verdana"/>
                        </a:rPr>
                        <a:t> </a:t>
                      </a:r>
                      <a:r>
                        <a:rPr lang="it-IT" b="1" i="0" dirty="0">
                          <a:solidFill>
                            <a:srgbClr val="000000"/>
                          </a:solidFill>
                          <a:effectLst/>
                          <a:latin typeface="verdana"/>
                        </a:rPr>
                        <a:t>le</a:t>
                      </a:r>
                      <a:r>
                        <a:rPr lang="it-IT" b="0" i="0" dirty="0">
                          <a:solidFill>
                            <a:srgbClr val="000000"/>
                          </a:solidFill>
                          <a:effectLst/>
                          <a:latin typeface="verdana"/>
                        </a:rPr>
                        <a:t> piramidi: </a:t>
                      </a:r>
                      <a:r>
                        <a:rPr lang="it-IT" b="1" i="0" dirty="0">
                          <a:solidFill>
                            <a:srgbClr val="000000"/>
                          </a:solidFill>
                          <a:effectLst/>
                          <a:latin typeface="verdana"/>
                        </a:rPr>
                        <a:t>le</a:t>
                      </a:r>
                      <a:r>
                        <a:rPr lang="it-IT" b="0" i="0" dirty="0">
                          <a:solidFill>
                            <a:srgbClr val="000000"/>
                          </a:solidFill>
                          <a:effectLst/>
                          <a:latin typeface="verdana"/>
                        </a:rPr>
                        <a:t> piramidi </a:t>
                      </a:r>
                      <a:r>
                        <a:rPr lang="it-IT" b="1" i="0" dirty="0">
                          <a:solidFill>
                            <a:srgbClr val="000000"/>
                          </a:solidFill>
                          <a:effectLst/>
                          <a:latin typeface="verdana"/>
                        </a:rPr>
                        <a:t>sono</a:t>
                      </a:r>
                      <a:r>
                        <a:rPr lang="it-IT" b="0" i="0" dirty="0">
                          <a:solidFill>
                            <a:srgbClr val="000000"/>
                          </a:solidFill>
                          <a:effectLst/>
                          <a:latin typeface="verdana"/>
                        </a:rPr>
                        <a:t> </a:t>
                      </a:r>
                      <a:r>
                        <a:rPr lang="it-IT" b="1" i="0" dirty="0">
                          <a:solidFill>
                            <a:srgbClr val="000000"/>
                          </a:solidFill>
                          <a:effectLst/>
                          <a:latin typeface="verdana"/>
                        </a:rPr>
                        <a:t>delle</a:t>
                      </a:r>
                      <a:r>
                        <a:rPr lang="it-IT" b="0" i="0" dirty="0">
                          <a:solidFill>
                            <a:srgbClr val="000000"/>
                          </a:solidFill>
                          <a:effectLst/>
                          <a:latin typeface="verdana"/>
                        </a:rPr>
                        <a:t> </a:t>
                      </a:r>
                      <a:r>
                        <a:rPr lang="it-IT" b="1" i="0" dirty="0">
                          <a:solidFill>
                            <a:srgbClr val="000000"/>
                          </a:solidFill>
                          <a:effectLst/>
                          <a:latin typeface="verdana"/>
                        </a:rPr>
                        <a:t>torri</a:t>
                      </a:r>
                      <a:r>
                        <a:rPr lang="it-IT" b="0" i="0" dirty="0">
                          <a:solidFill>
                            <a:srgbClr val="000000"/>
                          </a:solidFill>
                          <a:effectLst/>
                          <a:latin typeface="verdana"/>
                        </a:rPr>
                        <a:t> </a:t>
                      </a:r>
                      <a:r>
                        <a:rPr lang="it-IT" b="1" i="0" dirty="0">
                          <a:solidFill>
                            <a:srgbClr val="000000"/>
                          </a:solidFill>
                          <a:effectLst/>
                          <a:latin typeface="verdana"/>
                        </a:rPr>
                        <a:t>molto</a:t>
                      </a:r>
                      <a:r>
                        <a:rPr lang="it-IT" b="0" i="0" dirty="0">
                          <a:solidFill>
                            <a:srgbClr val="000000"/>
                          </a:solidFill>
                          <a:effectLst/>
                          <a:latin typeface="verdana"/>
                        </a:rPr>
                        <a:t> </a:t>
                      </a:r>
                      <a:r>
                        <a:rPr lang="it-IT" b="1" i="0" dirty="0">
                          <a:solidFill>
                            <a:srgbClr val="000000"/>
                          </a:solidFill>
                          <a:effectLst/>
                          <a:latin typeface="verdana"/>
                        </a:rPr>
                        <a:t>grandi</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57</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graphicFrame>
        <p:nvGraphicFramePr>
          <p:cNvPr id="23" name="Tabella 22"/>
          <p:cNvGraphicFramePr>
            <a:graphicFrameLocks noGrp="1"/>
          </p:cNvGraphicFramePr>
          <p:nvPr>
            <p:extLst>
              <p:ext uri="{D42A27DB-BD31-4B8C-83A1-F6EECF244321}">
                <p14:modId xmlns:p14="http://schemas.microsoft.com/office/powerpoint/2010/main" val="831488779"/>
              </p:ext>
            </p:extLst>
          </p:nvPr>
        </p:nvGraphicFramePr>
        <p:xfrm>
          <a:off x="395536" y="5733256"/>
          <a:ext cx="8568952" cy="624840"/>
        </p:xfrm>
        <a:graphic>
          <a:graphicData uri="http://schemas.openxmlformats.org/drawingml/2006/table">
            <a:tbl>
              <a:tblPr/>
              <a:tblGrid>
                <a:gridCol w="8095529"/>
                <a:gridCol w="473423"/>
              </a:tblGrid>
              <a:tr h="0">
                <a:tc>
                  <a:txBody>
                    <a:bodyPr/>
                    <a:lstStyle/>
                    <a:p>
                      <a:pPr algn="l" fontAlgn="t"/>
                      <a:r>
                        <a:rPr lang="it-IT" b="1" i="0" dirty="0">
                          <a:solidFill>
                            <a:srgbClr val="000000"/>
                          </a:solidFill>
                          <a:effectLst/>
                          <a:latin typeface="verdana"/>
                        </a:rPr>
                        <a:t>Dentro</a:t>
                      </a:r>
                      <a:r>
                        <a:rPr lang="it-IT" b="0" i="0" dirty="0">
                          <a:solidFill>
                            <a:srgbClr val="000000"/>
                          </a:solidFill>
                          <a:effectLst/>
                          <a:latin typeface="verdana"/>
                        </a:rPr>
                        <a:t> </a:t>
                      </a:r>
                      <a:r>
                        <a:rPr lang="it-IT" b="1" i="0" dirty="0">
                          <a:solidFill>
                            <a:srgbClr val="000000"/>
                          </a:solidFill>
                          <a:effectLst/>
                          <a:latin typeface="verdana"/>
                        </a:rPr>
                        <a:t>la</a:t>
                      </a:r>
                      <a:r>
                        <a:rPr lang="it-IT" b="0" i="0" dirty="0">
                          <a:solidFill>
                            <a:srgbClr val="000000"/>
                          </a:solidFill>
                          <a:effectLst/>
                          <a:latin typeface="verdana"/>
                        </a:rPr>
                        <a:t> piramide, </a:t>
                      </a:r>
                      <a:r>
                        <a:rPr lang="it-IT" b="1" i="0" dirty="0">
                          <a:solidFill>
                            <a:srgbClr val="000000"/>
                          </a:solidFill>
                          <a:effectLst/>
                          <a:latin typeface="verdana"/>
                        </a:rPr>
                        <a:t>insieme</a:t>
                      </a:r>
                      <a:r>
                        <a:rPr lang="it-IT" b="0" i="0" dirty="0">
                          <a:solidFill>
                            <a:srgbClr val="000000"/>
                          </a:solidFill>
                          <a:effectLst/>
                          <a:latin typeface="verdana"/>
                        </a:rPr>
                        <a:t> </a:t>
                      </a:r>
                      <a:r>
                        <a:rPr lang="it-IT" b="1" i="0" dirty="0">
                          <a:solidFill>
                            <a:srgbClr val="000000"/>
                          </a:solidFill>
                          <a:effectLst/>
                          <a:latin typeface="verdana"/>
                        </a:rPr>
                        <a:t>al</a:t>
                      </a:r>
                      <a:r>
                        <a:rPr lang="it-IT" b="0" i="0" dirty="0">
                          <a:solidFill>
                            <a:srgbClr val="000000"/>
                          </a:solidFill>
                          <a:effectLst/>
                          <a:latin typeface="verdana"/>
                        </a:rPr>
                        <a:t> </a:t>
                      </a:r>
                      <a:r>
                        <a:rPr lang="it-IT" b="0" i="0" dirty="0">
                          <a:solidFill>
                            <a:srgbClr val="000000"/>
                          </a:solidFill>
                          <a:effectLst/>
                          <a:latin typeface="times new roman"/>
                        </a:rPr>
                        <a:t>faraone</a:t>
                      </a:r>
                      <a:r>
                        <a:rPr lang="it-IT" b="0" i="0" dirty="0">
                          <a:solidFill>
                            <a:srgbClr val="000000"/>
                          </a:solidFill>
                          <a:effectLst/>
                          <a:latin typeface="verdana"/>
                        </a:rPr>
                        <a:t> </a:t>
                      </a:r>
                      <a:r>
                        <a:rPr lang="it-IT" b="1" i="0" dirty="0">
                          <a:solidFill>
                            <a:srgbClr val="000000"/>
                          </a:solidFill>
                          <a:effectLst/>
                          <a:latin typeface="verdana"/>
                        </a:rPr>
                        <a:t>ci</a:t>
                      </a:r>
                      <a:r>
                        <a:rPr lang="it-IT" b="0" i="0" dirty="0">
                          <a:solidFill>
                            <a:srgbClr val="000000"/>
                          </a:solidFill>
                          <a:effectLst/>
                          <a:latin typeface="verdana"/>
                        </a:rPr>
                        <a:t> </a:t>
                      </a:r>
                      <a:r>
                        <a:rPr lang="it-IT" b="1" i="0" dirty="0">
                          <a:solidFill>
                            <a:srgbClr val="000000"/>
                          </a:solidFill>
                          <a:effectLst/>
                          <a:latin typeface="verdana"/>
                        </a:rPr>
                        <a:t>sono</a:t>
                      </a:r>
                      <a:r>
                        <a:rPr lang="it-IT" b="0" i="0" dirty="0">
                          <a:solidFill>
                            <a:srgbClr val="000000"/>
                          </a:solidFill>
                          <a:effectLst/>
                          <a:latin typeface="verdana"/>
                        </a:rPr>
                        <a:t> </a:t>
                      </a:r>
                      <a:r>
                        <a:rPr lang="it-IT" b="1" i="0" dirty="0">
                          <a:solidFill>
                            <a:srgbClr val="000000"/>
                          </a:solidFill>
                          <a:effectLst/>
                          <a:latin typeface="verdana"/>
                        </a:rPr>
                        <a:t>le</a:t>
                      </a:r>
                      <a:r>
                        <a:rPr lang="it-IT" b="0" i="0" dirty="0">
                          <a:solidFill>
                            <a:srgbClr val="000000"/>
                          </a:solidFill>
                          <a:effectLst/>
                          <a:latin typeface="verdana"/>
                        </a:rPr>
                        <a:t> </a:t>
                      </a:r>
                      <a:r>
                        <a:rPr lang="it-IT" b="1" i="0" dirty="0">
                          <a:solidFill>
                            <a:srgbClr val="000000"/>
                          </a:solidFill>
                          <a:effectLst/>
                          <a:latin typeface="verdana"/>
                        </a:rPr>
                        <a:t>sue</a:t>
                      </a:r>
                      <a:r>
                        <a:rPr lang="it-IT" b="0" i="0" dirty="0">
                          <a:solidFill>
                            <a:srgbClr val="000000"/>
                          </a:solidFill>
                          <a:effectLst/>
                          <a:latin typeface="verdana"/>
                        </a:rPr>
                        <a:t> </a:t>
                      </a:r>
                      <a:r>
                        <a:rPr lang="it-IT" b="1" i="0" dirty="0">
                          <a:solidFill>
                            <a:srgbClr val="000000"/>
                          </a:solidFill>
                          <a:effectLst/>
                          <a:latin typeface="verdana"/>
                        </a:rPr>
                        <a:t>cose</a:t>
                      </a:r>
                      <a:r>
                        <a:rPr lang="it-IT" b="0" i="0" dirty="0">
                          <a:solidFill>
                            <a:srgbClr val="000000"/>
                          </a:solidFill>
                          <a:effectLst/>
                          <a:latin typeface="verdana"/>
                        </a:rPr>
                        <a:t> </a:t>
                      </a:r>
                      <a:r>
                        <a:rPr lang="it-IT" b="1" i="0" dirty="0">
                          <a:solidFill>
                            <a:srgbClr val="000000"/>
                          </a:solidFill>
                          <a:effectLst/>
                          <a:latin typeface="verdana"/>
                        </a:rPr>
                        <a:t>più</a:t>
                      </a:r>
                      <a:r>
                        <a:rPr lang="it-IT" b="0" i="0" dirty="0">
                          <a:solidFill>
                            <a:srgbClr val="000000"/>
                          </a:solidFill>
                          <a:effectLst/>
                          <a:latin typeface="verdana"/>
                        </a:rPr>
                        <a:t> </a:t>
                      </a:r>
                      <a:r>
                        <a:rPr lang="it-IT" b="1" i="0" dirty="0">
                          <a:solidFill>
                            <a:srgbClr val="000000"/>
                          </a:solidFill>
                          <a:effectLst/>
                          <a:latin typeface="verdana"/>
                        </a:rPr>
                        <a:t>belle</a:t>
                      </a:r>
                      <a:r>
                        <a:rPr lang="it-IT" b="0" i="0" dirty="0">
                          <a:solidFill>
                            <a:srgbClr val="000000"/>
                          </a:solidFill>
                          <a:effectLst/>
                          <a:latin typeface="verdana"/>
                        </a:rPr>
                        <a:t> </a:t>
                      </a:r>
                      <a:r>
                        <a:rPr lang="it-IT" b="1" i="0" dirty="0">
                          <a:solidFill>
                            <a:srgbClr val="000000"/>
                          </a:solidFill>
                          <a:effectLst/>
                          <a:latin typeface="verdana"/>
                        </a:rPr>
                        <a:t>e</a:t>
                      </a:r>
                      <a:r>
                        <a:rPr lang="it-IT" b="0" i="0" dirty="0">
                          <a:solidFill>
                            <a:srgbClr val="000000"/>
                          </a:solidFill>
                          <a:effectLst/>
                          <a:latin typeface="verdana"/>
                        </a:rPr>
                        <a:t> </a:t>
                      </a:r>
                      <a:r>
                        <a:rPr lang="it-IT" b="1" i="0" dirty="0">
                          <a:solidFill>
                            <a:srgbClr val="000000"/>
                          </a:solidFill>
                          <a:effectLst/>
                          <a:latin typeface="verdana"/>
                        </a:rPr>
                        <a:t>preziose</a:t>
                      </a:r>
                      <a:r>
                        <a:rPr lang="it-IT" b="0" i="0" dirty="0">
                          <a:solidFill>
                            <a:srgbClr val="000000"/>
                          </a:solidFill>
                          <a:effectLst/>
                          <a:latin typeface="verdana"/>
                        </a:rPr>
                        <a:t>: </a:t>
                      </a:r>
                      <a:r>
                        <a:rPr lang="it-IT" b="1" i="0" dirty="0">
                          <a:solidFill>
                            <a:srgbClr val="000000"/>
                          </a:solidFill>
                          <a:effectLst/>
                          <a:latin typeface="verdana"/>
                        </a:rPr>
                        <a:t>i</a:t>
                      </a:r>
                      <a:r>
                        <a:rPr lang="it-IT" b="0" i="0" dirty="0">
                          <a:solidFill>
                            <a:srgbClr val="000000"/>
                          </a:solidFill>
                          <a:effectLst/>
                          <a:latin typeface="verdana"/>
                        </a:rPr>
                        <a:t> </a:t>
                      </a:r>
                      <a:r>
                        <a:rPr lang="it-IT" b="1" i="0" dirty="0">
                          <a:solidFill>
                            <a:srgbClr val="000000"/>
                          </a:solidFill>
                          <a:effectLst/>
                          <a:latin typeface="verdana"/>
                        </a:rPr>
                        <a:t>vestiti</a:t>
                      </a:r>
                      <a:r>
                        <a:rPr lang="it-IT" b="0" i="0" dirty="0">
                          <a:solidFill>
                            <a:srgbClr val="000000"/>
                          </a:solidFill>
                          <a:effectLst/>
                          <a:latin typeface="verdana"/>
                        </a:rPr>
                        <a:t>, </a:t>
                      </a:r>
                      <a:r>
                        <a:rPr lang="it-IT" b="1" i="0" dirty="0">
                          <a:solidFill>
                            <a:srgbClr val="000000"/>
                          </a:solidFill>
                          <a:effectLst/>
                          <a:latin typeface="verdana"/>
                        </a:rPr>
                        <a:t>I</a:t>
                      </a:r>
                      <a:r>
                        <a:rPr lang="it-IT" b="0" i="0" dirty="0">
                          <a:solidFill>
                            <a:srgbClr val="000000"/>
                          </a:solidFill>
                          <a:effectLst/>
                          <a:latin typeface="verdana"/>
                        </a:rPr>
                        <a:t> </a:t>
                      </a:r>
                      <a:r>
                        <a:rPr lang="it-IT" b="1" i="0" dirty="0">
                          <a:solidFill>
                            <a:srgbClr val="000000"/>
                          </a:solidFill>
                          <a:effectLst/>
                          <a:latin typeface="verdana"/>
                        </a:rPr>
                        <a:t>piatti</a:t>
                      </a:r>
                      <a:r>
                        <a:rPr lang="it-IT" b="0" i="0" dirty="0">
                          <a:solidFill>
                            <a:srgbClr val="000000"/>
                          </a:solidFill>
                          <a:effectLst/>
                          <a:latin typeface="verdana"/>
                        </a:rPr>
                        <a:t>, </a:t>
                      </a:r>
                      <a:r>
                        <a:rPr lang="it-IT" b="1" i="0" dirty="0">
                          <a:solidFill>
                            <a:srgbClr val="000000"/>
                          </a:solidFill>
                          <a:effectLst/>
                          <a:latin typeface="verdana"/>
                        </a:rPr>
                        <a:t>i</a:t>
                      </a:r>
                      <a:r>
                        <a:rPr lang="it-IT" b="0" i="0" dirty="0">
                          <a:solidFill>
                            <a:srgbClr val="000000"/>
                          </a:solidFill>
                          <a:effectLst/>
                          <a:latin typeface="verdana"/>
                        </a:rPr>
                        <a:t> </a:t>
                      </a:r>
                      <a:r>
                        <a:rPr lang="it-IT" b="1" i="0" dirty="0">
                          <a:solidFill>
                            <a:srgbClr val="000000"/>
                          </a:solidFill>
                          <a:effectLst/>
                          <a:latin typeface="verdana"/>
                        </a:rPr>
                        <a:t>bicchieri</a:t>
                      </a:r>
                      <a:r>
                        <a:rPr lang="it-IT" b="0" i="0" dirty="0">
                          <a:solidFill>
                            <a:srgbClr val="000000"/>
                          </a:solidFill>
                          <a:effectLst/>
                          <a:latin typeface="verdana"/>
                        </a:rPr>
                        <a:t>, </a:t>
                      </a:r>
                      <a:r>
                        <a:rPr lang="it-IT" b="1" i="0" dirty="0">
                          <a:solidFill>
                            <a:srgbClr val="000000"/>
                          </a:solidFill>
                          <a:effectLst/>
                          <a:latin typeface="verdana"/>
                        </a:rPr>
                        <a:t>l'oro</a:t>
                      </a:r>
                      <a:r>
                        <a:rPr lang="it-IT" b="0" i="0" dirty="0">
                          <a:solidFill>
                            <a:srgbClr val="000000"/>
                          </a:solidFill>
                          <a:effectLst/>
                          <a:latin typeface="verdana"/>
                        </a:rPr>
                        <a:t>, </a:t>
                      </a:r>
                      <a:r>
                        <a:rPr lang="it-IT" b="1" i="0" dirty="0" err="1">
                          <a:solidFill>
                            <a:srgbClr val="000000"/>
                          </a:solidFill>
                          <a:effectLst/>
                          <a:latin typeface="verdana"/>
                        </a:rPr>
                        <a:t>I</a:t>
                      </a:r>
                      <a:r>
                        <a:rPr lang="it-IT" b="0" i="0" dirty="0" err="1">
                          <a:solidFill>
                            <a:srgbClr val="000000"/>
                          </a:solidFill>
                          <a:effectLst/>
                          <a:latin typeface="verdana"/>
                        </a:rPr>
                        <a:t>gioielli</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60</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sp>
        <p:nvSpPr>
          <p:cNvPr id="24" name="Rectangle 4"/>
          <p:cNvSpPr>
            <a:spLocks noChangeArrowheads="1"/>
          </p:cNvSpPr>
          <p:nvPr/>
        </p:nvSpPr>
        <p:spPr bwMode="auto">
          <a:xfrm>
            <a:off x="976313" y="3408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cs typeface="Arial" pitchFamily="34" charset="0"/>
              </a:rPr>
              <a:t/>
            </a:r>
            <a:br>
              <a:rPr kumimoji="0" lang="it-IT" altLang="it-IT" sz="1800" b="0" i="0" u="none" strike="noStrike" cap="none" normalizeH="0" baseline="0" smtClean="0">
                <a:ln>
                  <a:noFill/>
                </a:ln>
                <a:solidFill>
                  <a:schemeClr val="tx1"/>
                </a:solidFill>
                <a:effectLst/>
                <a:latin typeface="Arial" pitchFamily="34" charset="0"/>
                <a:cs typeface="Arial" pitchFamily="34" charset="0"/>
              </a:rPr>
            </a:b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0495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018"/>
          </a:xfrm>
        </p:spPr>
        <p:txBody>
          <a:bodyPr>
            <a:normAutofit fontScale="90000"/>
          </a:bodyPr>
          <a:lstStyle/>
          <a:p>
            <a:endParaRPr lang="it-IT" dirty="0"/>
          </a:p>
        </p:txBody>
      </p:sp>
      <p:sp>
        <p:nvSpPr>
          <p:cNvPr id="3" name="Segnaposto contenuto 2"/>
          <p:cNvSpPr>
            <a:spLocks noGrp="1"/>
          </p:cNvSpPr>
          <p:nvPr>
            <p:ph idx="1"/>
          </p:nvPr>
        </p:nvSpPr>
        <p:spPr>
          <a:xfrm>
            <a:off x="457200" y="404664"/>
            <a:ext cx="8229600" cy="5721499"/>
          </a:xfrm>
        </p:spPr>
        <p:txBody>
          <a:bodyPr>
            <a:normAutofit/>
          </a:bodyPr>
          <a:lstStyle/>
          <a:p>
            <a:pPr marL="0" indent="0">
              <a:buNone/>
            </a:pPr>
            <a:endParaRPr lang="it-IT" sz="2800" dirty="0"/>
          </a:p>
        </p:txBody>
      </p:sp>
      <p:pic>
        <p:nvPicPr>
          <p:cNvPr id="15" name="Immagine 14" descr="Documento1 - Microsoft Word (Attivazione del prodotto non riuscit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88641"/>
            <a:ext cx="8280920" cy="6046266"/>
          </a:xfrm>
          <a:prstGeom prst="rect">
            <a:avLst/>
          </a:prstGeom>
        </p:spPr>
      </p:pic>
    </p:spTree>
    <p:extLst>
      <p:ext uri="{BB962C8B-B14F-4D97-AF65-F5344CB8AC3E}">
        <p14:creationId xmlns:p14="http://schemas.microsoft.com/office/powerpoint/2010/main" val="701044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0"/>
          <p:cNvSpPr>
            <a:spLocks noGrp="1"/>
          </p:cNvSpPr>
          <p:nvPr>
            <p:ph type="title"/>
          </p:nvPr>
        </p:nvSpPr>
        <p:spPr>
          <a:xfrm flipV="1">
            <a:off x="457200" y="228919"/>
            <a:ext cx="8229600" cy="45719"/>
          </a:xfrm>
        </p:spPr>
        <p:txBody>
          <a:bodyPr>
            <a:normAutofit fontScale="90000"/>
          </a:bodyPr>
          <a:lstStyle/>
          <a:p>
            <a:endParaRPr lang="it-IT" dirty="0"/>
          </a:p>
        </p:txBody>
      </p:sp>
      <p:sp>
        <p:nvSpPr>
          <p:cNvPr id="12" name="Segnaposto testo 11"/>
          <p:cNvSpPr>
            <a:spLocks noGrp="1"/>
          </p:cNvSpPr>
          <p:nvPr>
            <p:ph type="body" idx="1"/>
          </p:nvPr>
        </p:nvSpPr>
        <p:spPr>
          <a:xfrm>
            <a:off x="457200" y="1535113"/>
            <a:ext cx="4040188" cy="45719"/>
          </a:xfrm>
        </p:spPr>
        <p:txBody>
          <a:bodyPr>
            <a:normAutofit fontScale="25000" lnSpcReduction="20000"/>
          </a:bodyPr>
          <a:lstStyle/>
          <a:p>
            <a:endParaRPr lang="it-IT" dirty="0"/>
          </a:p>
        </p:txBody>
      </p:sp>
      <p:graphicFrame>
        <p:nvGraphicFramePr>
          <p:cNvPr id="9" name="Segnaposto contenuto 8"/>
          <p:cNvGraphicFramePr>
            <a:graphicFrameLocks noGrp="1"/>
          </p:cNvGraphicFramePr>
          <p:nvPr>
            <p:ph sz="half" idx="2"/>
            <p:extLst>
              <p:ext uri="{D42A27DB-BD31-4B8C-83A1-F6EECF244321}">
                <p14:modId xmlns:p14="http://schemas.microsoft.com/office/powerpoint/2010/main" val="3936992077"/>
              </p:ext>
            </p:extLst>
          </p:nvPr>
        </p:nvGraphicFramePr>
        <p:xfrm>
          <a:off x="457200" y="404664"/>
          <a:ext cx="4039572" cy="6213048"/>
        </p:xfrm>
        <a:graphic>
          <a:graphicData uri="http://schemas.openxmlformats.org/drawingml/2006/table">
            <a:tbl>
              <a:tblPr/>
              <a:tblGrid>
                <a:gridCol w="2098576"/>
                <a:gridCol w="1940996"/>
              </a:tblGrid>
              <a:tr h="388259">
                <a:tc>
                  <a:txBody>
                    <a:bodyPr/>
                    <a:lstStyle/>
                    <a:p>
                      <a:endParaRPr lang="it-IT" dirty="0"/>
                    </a:p>
                  </a:txBody>
                  <a:tcPr marL="113630" marR="113630">
                    <a:lnL>
                      <a:noFill/>
                    </a:lnL>
                    <a:lnR>
                      <a:noFill/>
                    </a:lnR>
                    <a:lnT>
                      <a:noFill/>
                    </a:lnT>
                    <a:lnB w="9525" cap="flat" cmpd="sng" algn="ctr">
                      <a:solidFill>
                        <a:srgbClr val="CCCCCC"/>
                      </a:solidFill>
                      <a:prstDash val="solid"/>
                      <a:round/>
                      <a:headEnd type="none" w="med" len="med"/>
                      <a:tailEnd type="none" w="med" len="med"/>
                    </a:lnB>
                    <a:solidFill>
                      <a:srgbClr val="FFFFFF"/>
                    </a:solidFill>
                  </a:tcPr>
                </a:tc>
                <a:tc>
                  <a:txBody>
                    <a:bodyPr/>
                    <a:lstStyle/>
                    <a:p>
                      <a:endParaRPr lang="it-IT" dirty="0"/>
                    </a:p>
                  </a:txBody>
                  <a:tcPr marL="113630" marR="113630">
                    <a:lnL>
                      <a:noFill/>
                    </a:lnL>
                    <a:lnB w="9525" cap="flat" cmpd="sng" algn="ctr">
                      <a:solidFill>
                        <a:srgbClr val="CCCCCC"/>
                      </a:solidFill>
                      <a:prstDash val="solid"/>
                      <a:round/>
                      <a:headEnd type="none" w="med" len="med"/>
                      <a:tailEnd type="none" w="med" len="med"/>
                    </a:lnB>
                  </a:tcPr>
                </a:tc>
              </a:tr>
              <a:tr h="524559">
                <a:tc>
                  <a:txBody>
                    <a:bodyPr/>
                    <a:lstStyle/>
                    <a:p>
                      <a:pPr algn="ctr" fontAlgn="t"/>
                      <a:r>
                        <a:rPr lang="it-IT" b="0" i="0">
                          <a:effectLst/>
                          <a:latin typeface="bold verdana"/>
                        </a:rPr>
                        <a:t>Frequenza</a:t>
                      </a:r>
                    </a:p>
                  </a:txBody>
                  <a:tcPr marL="113630" marR="11363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t"/>
                      <a:r>
                        <a:rPr lang="it-IT" b="0" i="0">
                          <a:effectLst/>
                          <a:latin typeface="bold verdana"/>
                        </a:rPr>
                        <a:t>Parola</a:t>
                      </a:r>
                    </a:p>
                  </a:txBody>
                  <a:tcPr marL="113630" marR="11363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30023">
                <a:tc>
                  <a:txBody>
                    <a:bodyPr/>
                    <a:lstStyle/>
                    <a:p>
                      <a:pPr algn="r"/>
                      <a:r>
                        <a:rPr lang="it-IT" b="0" i="0">
                          <a:effectLst/>
                          <a:latin typeface="verdana"/>
                        </a:rPr>
                        <a:t>1</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b="0" i="0" dirty="0">
                          <a:effectLst/>
                          <a:latin typeface="verdana"/>
                        </a:rPr>
                        <a:t>c</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30023">
                <a:tc>
                  <a:txBody>
                    <a:bodyPr/>
                    <a:lstStyle/>
                    <a:p>
                      <a:pPr algn="r"/>
                      <a:r>
                        <a:rPr lang="it-IT" b="0" i="0">
                          <a:effectLst/>
                          <a:latin typeface="verdana"/>
                        </a:rPr>
                        <a:t>2</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b="0" i="0">
                          <a:effectLst/>
                          <a:latin typeface="verdana"/>
                        </a:rPr>
                        <a:t>chefren</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30023">
                <a:tc>
                  <a:txBody>
                    <a:bodyPr/>
                    <a:lstStyle/>
                    <a:p>
                      <a:pPr algn="r"/>
                      <a:r>
                        <a:rPr lang="it-IT" b="0" i="0">
                          <a:effectLst/>
                          <a:latin typeface="verdana"/>
                        </a:rPr>
                        <a:t>1</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b="0" i="0">
                          <a:effectLst/>
                          <a:latin typeface="verdana"/>
                        </a:rPr>
                        <a:t>cheope</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30023">
                <a:tc>
                  <a:txBody>
                    <a:bodyPr/>
                    <a:lstStyle/>
                    <a:p>
                      <a:pPr algn="r"/>
                      <a:r>
                        <a:rPr lang="it-IT" b="0" i="0">
                          <a:effectLst/>
                          <a:latin typeface="verdana"/>
                        </a:rPr>
                        <a:t>2</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b="0" i="0">
                          <a:effectLst/>
                          <a:latin typeface="verdana"/>
                        </a:rPr>
                        <a:t>faraone</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30023">
                <a:tc>
                  <a:txBody>
                    <a:bodyPr/>
                    <a:lstStyle/>
                    <a:p>
                      <a:pPr algn="r"/>
                      <a:r>
                        <a:rPr lang="it-IT" b="0" i="0">
                          <a:effectLst/>
                          <a:latin typeface="verdana"/>
                        </a:rPr>
                        <a:t>3</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b="0" i="0">
                          <a:effectLst/>
                          <a:latin typeface="verdana"/>
                        </a:rPr>
                        <a:t>faraoni</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30023">
                <a:tc>
                  <a:txBody>
                    <a:bodyPr/>
                    <a:lstStyle/>
                    <a:p>
                      <a:pPr algn="r"/>
                      <a:r>
                        <a:rPr lang="it-IT" b="0" i="0">
                          <a:effectLst/>
                          <a:latin typeface="verdana"/>
                        </a:rPr>
                        <a:t>1</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b="0" i="0">
                          <a:effectLst/>
                          <a:latin typeface="verdana"/>
                        </a:rPr>
                        <a:t>imbalsamarlo</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30023">
                <a:tc>
                  <a:txBody>
                    <a:bodyPr/>
                    <a:lstStyle/>
                    <a:p>
                      <a:pPr algn="r"/>
                      <a:r>
                        <a:rPr lang="it-IT" b="0" i="0">
                          <a:effectLst/>
                          <a:latin typeface="verdana"/>
                        </a:rPr>
                        <a:t>1</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b="0" i="0">
                          <a:effectLst/>
                          <a:latin typeface="verdana"/>
                        </a:rPr>
                        <a:t>micerino</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30023">
                <a:tc>
                  <a:txBody>
                    <a:bodyPr/>
                    <a:lstStyle/>
                    <a:p>
                      <a:pPr algn="r"/>
                      <a:r>
                        <a:rPr lang="it-IT" b="0" i="0">
                          <a:effectLst/>
                          <a:latin typeface="verdana"/>
                        </a:rPr>
                        <a:t>1</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b="0" i="0">
                          <a:effectLst/>
                          <a:latin typeface="verdana"/>
                        </a:rPr>
                        <a:t>mummificarlo</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30023">
                <a:tc>
                  <a:txBody>
                    <a:bodyPr/>
                    <a:lstStyle/>
                    <a:p>
                      <a:pPr algn="r"/>
                      <a:r>
                        <a:rPr lang="it-IT" b="0" i="0">
                          <a:effectLst/>
                          <a:latin typeface="verdana"/>
                        </a:rPr>
                        <a:t>1</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b="0" i="0">
                          <a:effectLst/>
                          <a:latin typeface="verdana"/>
                        </a:rPr>
                        <a:t>mummificati</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30023">
                <a:tc>
                  <a:txBody>
                    <a:bodyPr/>
                    <a:lstStyle/>
                    <a:p>
                      <a:pPr algn="r"/>
                      <a:r>
                        <a:rPr lang="it-IT" b="0" i="0">
                          <a:effectLst/>
                          <a:latin typeface="verdana"/>
                        </a:rPr>
                        <a:t>2</a:t>
                      </a:r>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b="0" i="0" dirty="0">
                          <a:effectLst/>
                          <a:latin typeface="verdana"/>
                        </a:rPr>
                        <a:t>sarcofagi</a:t>
                      </a:r>
                      <a:endParaRPr lang="it-IT" dirty="0"/>
                    </a:p>
                  </a:txBody>
                  <a:tcPr marL="23673" marR="23673"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bl>
          </a:graphicData>
        </a:graphic>
      </p:graphicFrame>
      <p:sp>
        <p:nvSpPr>
          <p:cNvPr id="13" name="Segnaposto testo 12"/>
          <p:cNvSpPr>
            <a:spLocks noGrp="1"/>
          </p:cNvSpPr>
          <p:nvPr>
            <p:ph type="body" sz="quarter" idx="3"/>
          </p:nvPr>
        </p:nvSpPr>
        <p:spPr/>
        <p:txBody>
          <a:bodyPr/>
          <a:lstStyle/>
          <a:p>
            <a:endParaRPr lang="it-IT"/>
          </a:p>
        </p:txBody>
      </p:sp>
      <p:graphicFrame>
        <p:nvGraphicFramePr>
          <p:cNvPr id="15" name="Segnaposto contenuto 14"/>
          <p:cNvGraphicFramePr>
            <a:graphicFrameLocks noGrp="1"/>
          </p:cNvGraphicFramePr>
          <p:nvPr>
            <p:ph sz="quarter" idx="4"/>
            <p:extLst>
              <p:ext uri="{D42A27DB-BD31-4B8C-83A1-F6EECF244321}">
                <p14:modId xmlns:p14="http://schemas.microsoft.com/office/powerpoint/2010/main" val="4022175118"/>
              </p:ext>
            </p:extLst>
          </p:nvPr>
        </p:nvGraphicFramePr>
        <p:xfrm>
          <a:off x="4645025" y="260650"/>
          <a:ext cx="4041774" cy="6336698"/>
        </p:xfrm>
        <a:graphic>
          <a:graphicData uri="http://schemas.openxmlformats.org/drawingml/2006/table">
            <a:tbl>
              <a:tblPr/>
              <a:tblGrid>
                <a:gridCol w="2020887"/>
                <a:gridCol w="2020887"/>
              </a:tblGrid>
              <a:tr h="570728">
                <a:tc>
                  <a:txBody>
                    <a:bodyPr/>
                    <a:lstStyle/>
                    <a:p>
                      <a:pPr algn="ctr" fontAlgn="t"/>
                      <a:r>
                        <a:rPr lang="it-IT" sz="1600" b="0" i="0" dirty="0">
                          <a:effectLst/>
                          <a:latin typeface="bold verdana"/>
                        </a:rPr>
                        <a:t>Frequenza</a:t>
                      </a:r>
                    </a:p>
                  </a:txBody>
                  <a:tcPr marL="44909" marR="44909" marT="22454" marB="224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t"/>
                      <a:r>
                        <a:rPr lang="it-IT" sz="1600" b="0" i="0">
                          <a:effectLst/>
                          <a:latin typeface="bold verdana"/>
                        </a:rPr>
                        <a:t>Parola</a:t>
                      </a:r>
                    </a:p>
                  </a:txBody>
                  <a:tcPr marL="44909" marR="44909" marT="22454" marB="224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76597">
                <a:tc>
                  <a:txBody>
                    <a:bodyPr/>
                    <a:lstStyle/>
                    <a:p>
                      <a:pPr algn="r"/>
                      <a:r>
                        <a:rPr lang="it-IT" sz="1600" b="0" i="0" dirty="0">
                          <a:effectLst/>
                          <a:latin typeface="verdana"/>
                        </a:rPr>
                        <a:t>3</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sz="1600" b="0" i="0">
                          <a:effectLst/>
                          <a:latin typeface="verdana"/>
                        </a:rPr>
                        <a:t>faraoni</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76597">
                <a:tc>
                  <a:txBody>
                    <a:bodyPr/>
                    <a:lstStyle/>
                    <a:p>
                      <a:pPr algn="r"/>
                      <a:r>
                        <a:rPr lang="it-IT" sz="1600" b="0" i="0" dirty="0">
                          <a:effectLst/>
                          <a:latin typeface="verdana"/>
                        </a:rPr>
                        <a:t>2</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sz="1600" b="0" i="0">
                          <a:effectLst/>
                          <a:latin typeface="verdana"/>
                        </a:rPr>
                        <a:t>chefren</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76597">
                <a:tc>
                  <a:txBody>
                    <a:bodyPr/>
                    <a:lstStyle/>
                    <a:p>
                      <a:pPr algn="r"/>
                      <a:r>
                        <a:rPr lang="it-IT" sz="1600" b="0" i="0" dirty="0">
                          <a:effectLst/>
                          <a:latin typeface="verdana"/>
                        </a:rPr>
                        <a:t>2</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sz="1600" b="0" i="0" dirty="0">
                          <a:effectLst/>
                          <a:latin typeface="verdana"/>
                        </a:rPr>
                        <a:t>faraone</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76597">
                <a:tc>
                  <a:txBody>
                    <a:bodyPr/>
                    <a:lstStyle/>
                    <a:p>
                      <a:pPr algn="r"/>
                      <a:r>
                        <a:rPr lang="it-IT" sz="1600" b="0" i="0" dirty="0">
                          <a:effectLst/>
                          <a:latin typeface="verdana"/>
                        </a:rPr>
                        <a:t>2</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sz="1600" b="0" i="0">
                          <a:effectLst/>
                          <a:latin typeface="verdana"/>
                        </a:rPr>
                        <a:t>sarcofagi</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76597">
                <a:tc>
                  <a:txBody>
                    <a:bodyPr/>
                    <a:lstStyle/>
                    <a:p>
                      <a:pPr algn="r"/>
                      <a:r>
                        <a:rPr lang="it-IT" sz="1600" b="0" i="0" dirty="0">
                          <a:effectLst/>
                          <a:latin typeface="verdana"/>
                        </a:rPr>
                        <a:t>1</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sz="1600" b="0" i="0" dirty="0">
                          <a:effectLst/>
                          <a:latin typeface="verdana"/>
                        </a:rPr>
                        <a:t>c</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76597">
                <a:tc>
                  <a:txBody>
                    <a:bodyPr/>
                    <a:lstStyle/>
                    <a:p>
                      <a:pPr algn="r"/>
                      <a:r>
                        <a:rPr lang="it-IT" sz="1600" b="0" i="0">
                          <a:effectLst/>
                          <a:latin typeface="verdana"/>
                        </a:rPr>
                        <a:t>1</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sz="1600" b="0" i="0" dirty="0" err="1">
                          <a:effectLst/>
                          <a:latin typeface="verdana"/>
                        </a:rPr>
                        <a:t>cheope</a:t>
                      </a:r>
                      <a:endParaRPr lang="it-IT" sz="1600" b="0" i="0" dirty="0">
                        <a:effectLst/>
                        <a:latin typeface="verdana"/>
                      </a:endParaRP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76597">
                <a:tc>
                  <a:txBody>
                    <a:bodyPr/>
                    <a:lstStyle/>
                    <a:p>
                      <a:pPr algn="r"/>
                      <a:r>
                        <a:rPr lang="it-IT" sz="1600" b="0" i="0">
                          <a:effectLst/>
                          <a:latin typeface="verdana"/>
                        </a:rPr>
                        <a:t>1</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sz="1600" b="0" i="0" dirty="0">
                          <a:effectLst/>
                          <a:latin typeface="verdana"/>
                        </a:rPr>
                        <a:t>imbalsamarlo</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76597">
                <a:tc>
                  <a:txBody>
                    <a:bodyPr/>
                    <a:lstStyle/>
                    <a:p>
                      <a:pPr algn="r"/>
                      <a:r>
                        <a:rPr lang="it-IT" sz="1600" b="0" i="0">
                          <a:effectLst/>
                          <a:latin typeface="verdana"/>
                        </a:rPr>
                        <a:t>1</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sz="1600" b="0" i="0" dirty="0" err="1">
                          <a:effectLst/>
                          <a:latin typeface="verdana"/>
                        </a:rPr>
                        <a:t>micerino</a:t>
                      </a:r>
                      <a:endParaRPr lang="it-IT" sz="1600" b="0" i="0" dirty="0">
                        <a:effectLst/>
                        <a:latin typeface="verdana"/>
                      </a:endParaRP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76597">
                <a:tc>
                  <a:txBody>
                    <a:bodyPr/>
                    <a:lstStyle/>
                    <a:p>
                      <a:pPr algn="r"/>
                      <a:r>
                        <a:rPr lang="it-IT" sz="1600" b="0" i="0">
                          <a:effectLst/>
                          <a:latin typeface="verdana"/>
                        </a:rPr>
                        <a:t>1</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sz="1600" b="0" i="0" dirty="0">
                          <a:effectLst/>
                          <a:latin typeface="verdana"/>
                        </a:rPr>
                        <a:t>mummificarlo</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576597">
                <a:tc>
                  <a:txBody>
                    <a:bodyPr/>
                    <a:lstStyle/>
                    <a:p>
                      <a:pPr algn="r"/>
                      <a:r>
                        <a:rPr lang="it-IT" sz="1600" b="0" i="0">
                          <a:effectLst/>
                          <a:latin typeface="verdana"/>
                        </a:rPr>
                        <a:t>1</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it-IT" sz="1600" b="0" i="0" dirty="0">
                          <a:effectLst/>
                          <a:latin typeface="verdana"/>
                        </a:rPr>
                        <a:t>mummificati</a:t>
                      </a:r>
                    </a:p>
                  </a:txBody>
                  <a:tcPr marL="9356" marR="9356" marT="23390" marB="233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bl>
          </a:graphicData>
        </a:graphic>
      </p:graphicFrame>
      <p:sp>
        <p:nvSpPr>
          <p:cNvPr id="10" name="Rectangle 4"/>
          <p:cNvSpPr>
            <a:spLocks noChangeArrowheads="1"/>
          </p:cNvSpPr>
          <p:nvPr/>
        </p:nvSpPr>
        <p:spPr bwMode="auto">
          <a:xfrm>
            <a:off x="457200" y="1052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cs typeface="Arial" pitchFamily="34" charset="0"/>
              </a:rPr>
              <a:t/>
            </a:r>
            <a:br>
              <a:rPr kumimoji="0" lang="it-IT" altLang="it-IT" sz="1800" b="0" i="0" u="none" strike="noStrike" cap="none" normalizeH="0" baseline="0" smtClean="0">
                <a:ln>
                  <a:noFill/>
                </a:ln>
                <a:solidFill>
                  <a:schemeClr val="tx1"/>
                </a:solidFill>
                <a:effectLst/>
                <a:latin typeface="Arial" pitchFamily="34" charset="0"/>
                <a:cs typeface="Arial" pitchFamily="34" charset="0"/>
              </a:rPr>
            </a:b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11219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a:xfrm>
            <a:off x="457200" y="274638"/>
            <a:ext cx="8229600" cy="58018"/>
          </a:xfrm>
        </p:spPr>
        <p:txBody>
          <a:bodyPr>
            <a:normAutofit fontScale="90000"/>
          </a:bodyPr>
          <a:lstStyle/>
          <a:p>
            <a:endParaRPr lang="it-IT"/>
          </a:p>
        </p:txBody>
      </p:sp>
      <p:graphicFrame>
        <p:nvGraphicFramePr>
          <p:cNvPr id="9" name="Segnaposto contenuto 8"/>
          <p:cNvGraphicFramePr>
            <a:graphicFrameLocks noGrp="1"/>
          </p:cNvGraphicFramePr>
          <p:nvPr>
            <p:ph idx="1"/>
            <p:extLst>
              <p:ext uri="{D42A27DB-BD31-4B8C-83A1-F6EECF244321}">
                <p14:modId xmlns:p14="http://schemas.microsoft.com/office/powerpoint/2010/main" val="1998661989"/>
              </p:ext>
            </p:extLst>
          </p:nvPr>
        </p:nvGraphicFramePr>
        <p:xfrm>
          <a:off x="395536" y="548681"/>
          <a:ext cx="8568952" cy="1224136"/>
        </p:xfrm>
        <a:graphic>
          <a:graphicData uri="http://schemas.openxmlformats.org/drawingml/2006/table">
            <a:tbl>
              <a:tblPr/>
              <a:tblGrid>
                <a:gridCol w="8095529"/>
                <a:gridCol w="473423"/>
              </a:tblGrid>
              <a:tr h="1224136">
                <a:tc>
                  <a:txBody>
                    <a:bodyPr/>
                    <a:lstStyle/>
                    <a:p>
                      <a:pPr algn="l" fontAlgn="t"/>
                      <a:r>
                        <a:rPr lang="it-IT" b="1" i="0" dirty="0">
                          <a:solidFill>
                            <a:srgbClr val="000000"/>
                          </a:solidFill>
                          <a:effectLst/>
                          <a:latin typeface="verdana"/>
                        </a:rPr>
                        <a:t>Guarda</a:t>
                      </a:r>
                      <a:r>
                        <a:rPr lang="it-IT" b="0" i="0" dirty="0">
                          <a:solidFill>
                            <a:srgbClr val="000000"/>
                          </a:solidFill>
                          <a:effectLst/>
                          <a:latin typeface="verdana"/>
                        </a:rPr>
                        <a:t> </a:t>
                      </a:r>
                      <a:r>
                        <a:rPr lang="it-IT" b="1" i="0" dirty="0">
                          <a:solidFill>
                            <a:srgbClr val="000000"/>
                          </a:solidFill>
                          <a:effectLst/>
                          <a:latin typeface="verdana"/>
                        </a:rPr>
                        <a:t>la</a:t>
                      </a:r>
                      <a:r>
                        <a:rPr lang="it-IT" b="0" i="0" dirty="0">
                          <a:solidFill>
                            <a:srgbClr val="000000"/>
                          </a:solidFill>
                          <a:effectLst/>
                          <a:latin typeface="verdana"/>
                        </a:rPr>
                        <a:t> galleria </a:t>
                      </a:r>
                      <a:r>
                        <a:rPr lang="it-IT" b="1" i="0" dirty="0">
                          <a:solidFill>
                            <a:srgbClr val="000000"/>
                          </a:solidFill>
                          <a:effectLst/>
                          <a:latin typeface="verdana"/>
                        </a:rPr>
                        <a:t>di</a:t>
                      </a:r>
                      <a:r>
                        <a:rPr lang="it-IT" b="0" i="0" dirty="0">
                          <a:solidFill>
                            <a:srgbClr val="000000"/>
                          </a:solidFill>
                          <a:effectLst/>
                          <a:latin typeface="verdana"/>
                        </a:rPr>
                        <a:t> </a:t>
                      </a:r>
                      <a:r>
                        <a:rPr lang="it-IT" b="1" i="0" dirty="0">
                          <a:solidFill>
                            <a:srgbClr val="000000"/>
                          </a:solidFill>
                          <a:effectLst/>
                          <a:latin typeface="verdana"/>
                        </a:rPr>
                        <a:t>immagini</a:t>
                      </a:r>
                      <a:r>
                        <a:rPr lang="it-IT" b="0" i="0" dirty="0">
                          <a:solidFill>
                            <a:srgbClr val="000000"/>
                          </a:solidFill>
                          <a:effectLst/>
                          <a:latin typeface="verdana"/>
                        </a:rPr>
                        <a:t> </a:t>
                      </a:r>
                      <a:r>
                        <a:rPr lang="it-IT" b="1" i="0" dirty="0">
                          <a:solidFill>
                            <a:srgbClr val="000000"/>
                          </a:solidFill>
                          <a:effectLst/>
                          <a:latin typeface="verdana"/>
                        </a:rPr>
                        <a:t>della</a:t>
                      </a:r>
                      <a:r>
                        <a:rPr lang="it-IT" b="0" i="0" dirty="0">
                          <a:solidFill>
                            <a:srgbClr val="000000"/>
                          </a:solidFill>
                          <a:effectLst/>
                          <a:latin typeface="verdana"/>
                        </a:rPr>
                        <a:t> </a:t>
                      </a:r>
                      <a:r>
                        <a:rPr lang="it-IT" b="1" i="0" dirty="0">
                          <a:solidFill>
                            <a:srgbClr val="000000"/>
                          </a:solidFill>
                          <a:effectLst/>
                          <a:latin typeface="verdana"/>
                        </a:rPr>
                        <a:t>città</a:t>
                      </a:r>
                      <a:r>
                        <a:rPr lang="it-IT" b="0" i="0" dirty="0">
                          <a:solidFill>
                            <a:srgbClr val="000000"/>
                          </a:solidFill>
                          <a:effectLst/>
                          <a:latin typeface="verdana"/>
                        </a:rPr>
                        <a:t> </a:t>
                      </a:r>
                      <a:r>
                        <a:rPr lang="it-IT" b="1" i="0" dirty="0">
                          <a:solidFill>
                            <a:srgbClr val="000000"/>
                          </a:solidFill>
                          <a:effectLst/>
                          <a:latin typeface="verdana"/>
                        </a:rPr>
                        <a:t>di</a:t>
                      </a:r>
                      <a:r>
                        <a:rPr lang="it-IT" b="0" i="0" dirty="0">
                          <a:solidFill>
                            <a:srgbClr val="000000"/>
                          </a:solidFill>
                          <a:effectLst/>
                          <a:latin typeface="verdana"/>
                        </a:rPr>
                        <a:t> </a:t>
                      </a:r>
                      <a:r>
                        <a:rPr lang="it-IT" b="0" i="0" dirty="0">
                          <a:solidFill>
                            <a:srgbClr val="000000"/>
                          </a:solidFill>
                          <a:effectLst/>
                          <a:latin typeface="times new roman"/>
                        </a:rPr>
                        <a:t>Genova</a:t>
                      </a:r>
                      <a:r>
                        <a:rPr lang="it-IT" b="0" i="0" dirty="0">
                          <a:solidFill>
                            <a:srgbClr val="000000"/>
                          </a:solidFill>
                          <a:effectLst/>
                          <a:latin typeface="verdana"/>
                        </a:rPr>
                        <a:t>, </a:t>
                      </a:r>
                      <a:r>
                        <a:rPr lang="it-IT" b="1" i="0" dirty="0">
                          <a:solidFill>
                            <a:srgbClr val="000000"/>
                          </a:solidFill>
                          <a:effectLst/>
                          <a:latin typeface="verdana"/>
                        </a:rPr>
                        <a:t>un</a:t>
                      </a:r>
                      <a:r>
                        <a:rPr lang="it-IT" b="0" i="0" dirty="0">
                          <a:solidFill>
                            <a:srgbClr val="000000"/>
                          </a:solidFill>
                          <a:effectLst/>
                          <a:latin typeface="verdana"/>
                        </a:rPr>
                        <a:t> </a:t>
                      </a:r>
                      <a:r>
                        <a:rPr lang="it-IT" b="1" i="0" dirty="0">
                          <a:solidFill>
                            <a:srgbClr val="000000"/>
                          </a:solidFill>
                          <a:effectLst/>
                          <a:latin typeface="verdana"/>
                        </a:rPr>
                        <a:t>teatro</a:t>
                      </a:r>
                      <a:r>
                        <a:rPr lang="it-IT" b="0" i="0" dirty="0">
                          <a:solidFill>
                            <a:srgbClr val="000000"/>
                          </a:solidFill>
                          <a:effectLst/>
                          <a:latin typeface="verdana"/>
                        </a:rPr>
                        <a:t> </a:t>
                      </a:r>
                      <a:r>
                        <a:rPr lang="it-IT" b="1" i="0" dirty="0">
                          <a:solidFill>
                            <a:srgbClr val="000000"/>
                          </a:solidFill>
                          <a:effectLst/>
                          <a:latin typeface="verdana"/>
                        </a:rPr>
                        <a:t>naturale</a:t>
                      </a:r>
                      <a:r>
                        <a:rPr lang="it-IT" b="0" i="0" dirty="0">
                          <a:solidFill>
                            <a:srgbClr val="000000"/>
                          </a:solidFill>
                          <a:effectLst/>
                          <a:latin typeface="verdana"/>
                        </a:rPr>
                        <a:t>, </a:t>
                      </a:r>
                      <a:r>
                        <a:rPr lang="it-IT" b="1" i="0" dirty="0">
                          <a:solidFill>
                            <a:srgbClr val="000000"/>
                          </a:solidFill>
                          <a:effectLst/>
                          <a:latin typeface="verdana"/>
                        </a:rPr>
                        <a:t>una</a:t>
                      </a:r>
                      <a:r>
                        <a:rPr lang="it-IT" b="0" i="0" dirty="0">
                          <a:solidFill>
                            <a:srgbClr val="000000"/>
                          </a:solidFill>
                          <a:effectLst/>
                          <a:latin typeface="verdana"/>
                        </a:rPr>
                        <a:t> cornice </a:t>
                      </a:r>
                      <a:r>
                        <a:rPr lang="it-IT" b="1" i="0" dirty="0">
                          <a:solidFill>
                            <a:srgbClr val="000000"/>
                          </a:solidFill>
                          <a:effectLst/>
                          <a:latin typeface="verdana"/>
                        </a:rPr>
                        <a:t>di</a:t>
                      </a:r>
                      <a:r>
                        <a:rPr lang="it-IT" b="0" i="0" dirty="0">
                          <a:solidFill>
                            <a:srgbClr val="000000"/>
                          </a:solidFill>
                          <a:effectLst/>
                          <a:latin typeface="verdana"/>
                        </a:rPr>
                        <a:t> </a:t>
                      </a:r>
                      <a:r>
                        <a:rPr lang="it-IT" b="1" i="0" dirty="0">
                          <a:solidFill>
                            <a:srgbClr val="000000"/>
                          </a:solidFill>
                          <a:effectLst/>
                          <a:latin typeface="verdana"/>
                        </a:rPr>
                        <a:t>monti</a:t>
                      </a:r>
                      <a:r>
                        <a:rPr lang="it-IT" b="0" i="0" dirty="0">
                          <a:solidFill>
                            <a:srgbClr val="000000"/>
                          </a:solidFill>
                          <a:effectLst/>
                          <a:latin typeface="verdana"/>
                        </a:rPr>
                        <a:t> </a:t>
                      </a:r>
                      <a:r>
                        <a:rPr lang="it-IT" b="1" i="0" dirty="0">
                          <a:solidFill>
                            <a:srgbClr val="000000"/>
                          </a:solidFill>
                          <a:effectLst/>
                          <a:latin typeface="verdana"/>
                        </a:rPr>
                        <a:t>che</a:t>
                      </a:r>
                      <a:r>
                        <a:rPr lang="it-IT" b="0" i="0" dirty="0">
                          <a:solidFill>
                            <a:srgbClr val="000000"/>
                          </a:solidFill>
                          <a:effectLst/>
                          <a:latin typeface="verdana"/>
                        </a:rPr>
                        <a:t> </a:t>
                      </a:r>
                      <a:r>
                        <a:rPr lang="it-IT" b="1" i="0" dirty="0">
                          <a:solidFill>
                            <a:srgbClr val="000000"/>
                          </a:solidFill>
                          <a:effectLst/>
                          <a:latin typeface="verdana"/>
                        </a:rPr>
                        <a:t>si</a:t>
                      </a:r>
                      <a:r>
                        <a:rPr lang="it-IT" b="0" i="0" dirty="0">
                          <a:solidFill>
                            <a:srgbClr val="000000"/>
                          </a:solidFill>
                          <a:effectLst/>
                          <a:latin typeface="verdana"/>
                        </a:rPr>
                        <a:t> </a:t>
                      </a:r>
                      <a:r>
                        <a:rPr lang="it-IT" b="1" i="0" dirty="0">
                          <a:solidFill>
                            <a:srgbClr val="000000"/>
                          </a:solidFill>
                          <a:effectLst/>
                          <a:latin typeface="verdana"/>
                        </a:rPr>
                        <a:t>apre</a:t>
                      </a:r>
                      <a:r>
                        <a:rPr lang="it-IT" b="0" i="0" dirty="0">
                          <a:solidFill>
                            <a:srgbClr val="000000"/>
                          </a:solidFill>
                          <a:effectLst/>
                          <a:latin typeface="verdana"/>
                        </a:rPr>
                        <a:t> </a:t>
                      </a:r>
                      <a:r>
                        <a:rPr lang="it-IT" b="1" i="0" dirty="0">
                          <a:solidFill>
                            <a:srgbClr val="000000"/>
                          </a:solidFill>
                          <a:effectLst/>
                          <a:latin typeface="verdana"/>
                        </a:rPr>
                        <a:t>su</a:t>
                      </a:r>
                      <a:r>
                        <a:rPr lang="it-IT" b="0" i="0" dirty="0">
                          <a:solidFill>
                            <a:srgbClr val="000000"/>
                          </a:solidFill>
                          <a:effectLst/>
                          <a:latin typeface="verdana"/>
                        </a:rPr>
                        <a:t> </a:t>
                      </a:r>
                      <a:r>
                        <a:rPr lang="it-IT" b="1" i="0" dirty="0">
                          <a:solidFill>
                            <a:srgbClr val="000000"/>
                          </a:solidFill>
                          <a:effectLst/>
                          <a:latin typeface="verdana"/>
                        </a:rPr>
                        <a:t>un</a:t>
                      </a:r>
                      <a:r>
                        <a:rPr lang="it-IT" b="0" i="0" dirty="0">
                          <a:solidFill>
                            <a:srgbClr val="000000"/>
                          </a:solidFill>
                          <a:effectLst/>
                          <a:latin typeface="verdana"/>
                        </a:rPr>
                        <a:t> golfo </a:t>
                      </a:r>
                      <a:r>
                        <a:rPr lang="it-IT" b="1" i="0" dirty="0" err="1">
                          <a:solidFill>
                            <a:srgbClr val="000000"/>
                          </a:solidFill>
                          <a:effectLst/>
                          <a:latin typeface="verdana"/>
                        </a:rPr>
                        <a:t>dimare</a:t>
                      </a:r>
                      <a:r>
                        <a:rPr lang="it-IT" b="0" i="0" dirty="0">
                          <a:solidFill>
                            <a:srgbClr val="000000"/>
                          </a:solidFill>
                          <a:effectLst/>
                          <a:latin typeface="verdana"/>
                        </a:rPr>
                        <a:t> </a:t>
                      </a:r>
                      <a:r>
                        <a:rPr lang="it-IT" b="1" i="0" dirty="0">
                          <a:solidFill>
                            <a:srgbClr val="000000"/>
                          </a:solidFill>
                          <a:effectLst/>
                          <a:latin typeface="verdana"/>
                        </a:rPr>
                        <a:t>azzurro</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58</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graphicFrame>
        <p:nvGraphicFramePr>
          <p:cNvPr id="10" name="Tabella 9"/>
          <p:cNvGraphicFramePr>
            <a:graphicFrameLocks noGrp="1"/>
          </p:cNvGraphicFramePr>
          <p:nvPr>
            <p:extLst>
              <p:ext uri="{D42A27DB-BD31-4B8C-83A1-F6EECF244321}">
                <p14:modId xmlns:p14="http://schemas.microsoft.com/office/powerpoint/2010/main" val="3010354856"/>
              </p:ext>
            </p:extLst>
          </p:nvPr>
        </p:nvGraphicFramePr>
        <p:xfrm>
          <a:off x="395536" y="1916832"/>
          <a:ext cx="8496944" cy="899160"/>
        </p:xfrm>
        <a:graphic>
          <a:graphicData uri="http://schemas.openxmlformats.org/drawingml/2006/table">
            <a:tbl>
              <a:tblPr/>
              <a:tblGrid>
                <a:gridCol w="8027499"/>
                <a:gridCol w="469445"/>
              </a:tblGrid>
              <a:tr h="0">
                <a:tc>
                  <a:txBody>
                    <a:bodyPr/>
                    <a:lstStyle/>
                    <a:p>
                      <a:pPr algn="l" fontAlgn="t"/>
                      <a:r>
                        <a:rPr lang="it-IT" b="0" i="0" dirty="0">
                          <a:solidFill>
                            <a:srgbClr val="000000"/>
                          </a:solidFill>
                          <a:effectLst/>
                          <a:latin typeface="times new roman"/>
                        </a:rPr>
                        <a:t>Genova</a:t>
                      </a:r>
                      <a:r>
                        <a:rPr lang="it-IT" b="0" i="0" dirty="0">
                          <a:solidFill>
                            <a:srgbClr val="000000"/>
                          </a:solidFill>
                          <a:effectLst/>
                          <a:latin typeface="verdana"/>
                        </a:rPr>
                        <a:t> </a:t>
                      </a:r>
                      <a:r>
                        <a:rPr lang="it-IT" b="1" i="0" dirty="0">
                          <a:solidFill>
                            <a:srgbClr val="000000"/>
                          </a:solidFill>
                          <a:effectLst/>
                          <a:latin typeface="verdana"/>
                        </a:rPr>
                        <a:t>dispone</a:t>
                      </a:r>
                      <a:r>
                        <a:rPr lang="it-IT" b="0" i="0" dirty="0">
                          <a:solidFill>
                            <a:srgbClr val="000000"/>
                          </a:solidFill>
                          <a:effectLst/>
                          <a:latin typeface="verdana"/>
                        </a:rPr>
                        <a:t> </a:t>
                      </a:r>
                      <a:r>
                        <a:rPr lang="it-IT" b="1" i="0" dirty="0">
                          <a:solidFill>
                            <a:srgbClr val="000000"/>
                          </a:solidFill>
                          <a:effectLst/>
                          <a:latin typeface="verdana"/>
                        </a:rPr>
                        <a:t>di</a:t>
                      </a:r>
                      <a:r>
                        <a:rPr lang="it-IT" b="0" i="0" dirty="0">
                          <a:solidFill>
                            <a:srgbClr val="000000"/>
                          </a:solidFill>
                          <a:effectLst/>
                          <a:latin typeface="verdana"/>
                        </a:rPr>
                        <a:t> </a:t>
                      </a:r>
                      <a:r>
                        <a:rPr lang="it-IT" b="1" i="0" dirty="0">
                          <a:solidFill>
                            <a:srgbClr val="000000"/>
                          </a:solidFill>
                          <a:effectLst/>
                          <a:latin typeface="verdana"/>
                        </a:rPr>
                        <a:t>un</a:t>
                      </a:r>
                      <a:r>
                        <a:rPr lang="it-IT" b="0" i="0" dirty="0">
                          <a:solidFill>
                            <a:srgbClr val="000000"/>
                          </a:solidFill>
                          <a:effectLst/>
                          <a:latin typeface="verdana"/>
                        </a:rPr>
                        <a:t> </a:t>
                      </a:r>
                      <a:r>
                        <a:rPr lang="it-IT" b="1" i="0" dirty="0">
                          <a:solidFill>
                            <a:srgbClr val="000000"/>
                          </a:solidFill>
                          <a:effectLst/>
                          <a:latin typeface="verdana"/>
                        </a:rPr>
                        <a:t>centro</a:t>
                      </a:r>
                      <a:r>
                        <a:rPr lang="it-IT" b="0" i="0" dirty="0">
                          <a:solidFill>
                            <a:srgbClr val="000000"/>
                          </a:solidFill>
                          <a:effectLst/>
                          <a:latin typeface="verdana"/>
                        </a:rPr>
                        <a:t> </a:t>
                      </a:r>
                      <a:r>
                        <a:rPr lang="it-IT" b="1" i="0" dirty="0">
                          <a:solidFill>
                            <a:srgbClr val="000000"/>
                          </a:solidFill>
                          <a:effectLst/>
                          <a:latin typeface="verdana"/>
                        </a:rPr>
                        <a:t>storico</a:t>
                      </a:r>
                      <a:r>
                        <a:rPr lang="it-IT" b="0" i="0" dirty="0">
                          <a:solidFill>
                            <a:srgbClr val="000000"/>
                          </a:solidFill>
                          <a:effectLst/>
                          <a:latin typeface="verdana"/>
                        </a:rPr>
                        <a:t> </a:t>
                      </a:r>
                      <a:r>
                        <a:rPr lang="it-IT" b="1" i="0" dirty="0">
                          <a:solidFill>
                            <a:srgbClr val="000000"/>
                          </a:solidFill>
                          <a:effectLst/>
                          <a:latin typeface="verdana"/>
                        </a:rPr>
                        <a:t>conosciuto</a:t>
                      </a:r>
                      <a:r>
                        <a:rPr lang="it-IT" b="0" i="0" dirty="0">
                          <a:solidFill>
                            <a:srgbClr val="000000"/>
                          </a:solidFill>
                          <a:effectLst/>
                          <a:latin typeface="verdana"/>
                        </a:rPr>
                        <a:t> </a:t>
                      </a:r>
                      <a:r>
                        <a:rPr lang="it-IT" b="1" i="0" dirty="0">
                          <a:solidFill>
                            <a:srgbClr val="000000"/>
                          </a:solidFill>
                          <a:effectLst/>
                          <a:latin typeface="verdana"/>
                        </a:rPr>
                        <a:t>come</a:t>
                      </a:r>
                      <a:r>
                        <a:rPr lang="it-IT" b="0" i="0" dirty="0">
                          <a:solidFill>
                            <a:srgbClr val="000000"/>
                          </a:solidFill>
                          <a:effectLst/>
                          <a:latin typeface="verdana"/>
                        </a:rPr>
                        <a:t> "</a:t>
                      </a:r>
                      <a:r>
                        <a:rPr lang="it-IT" b="1" i="0" dirty="0">
                          <a:solidFill>
                            <a:srgbClr val="000000"/>
                          </a:solidFill>
                          <a:effectLst/>
                          <a:latin typeface="verdana"/>
                        </a:rPr>
                        <a:t>i</a:t>
                      </a:r>
                      <a:r>
                        <a:rPr lang="it-IT" b="0" i="0" dirty="0">
                          <a:solidFill>
                            <a:srgbClr val="000000"/>
                          </a:solidFill>
                          <a:effectLst/>
                          <a:latin typeface="verdana"/>
                        </a:rPr>
                        <a:t> </a:t>
                      </a:r>
                      <a:r>
                        <a:rPr lang="it-IT" b="0" i="0" dirty="0">
                          <a:solidFill>
                            <a:srgbClr val="000000"/>
                          </a:solidFill>
                          <a:effectLst/>
                          <a:latin typeface="times new roman"/>
                        </a:rPr>
                        <a:t>vicoli</a:t>
                      </a:r>
                      <a:r>
                        <a:rPr lang="it-IT" b="0" i="0" dirty="0">
                          <a:solidFill>
                            <a:srgbClr val="000000"/>
                          </a:solidFill>
                          <a:effectLst/>
                          <a:latin typeface="verdana"/>
                        </a:rPr>
                        <a:t>", </a:t>
                      </a:r>
                      <a:r>
                        <a:rPr lang="it-IT" b="1" i="0" dirty="0">
                          <a:solidFill>
                            <a:srgbClr val="000000"/>
                          </a:solidFill>
                          <a:effectLst/>
                          <a:latin typeface="verdana"/>
                        </a:rPr>
                        <a:t>uno</a:t>
                      </a:r>
                      <a:r>
                        <a:rPr lang="it-IT" b="0" i="0" dirty="0">
                          <a:solidFill>
                            <a:srgbClr val="000000"/>
                          </a:solidFill>
                          <a:effectLst/>
                          <a:latin typeface="verdana"/>
                        </a:rPr>
                        <a:t> </a:t>
                      </a:r>
                      <a:r>
                        <a:rPr lang="it-IT" b="1" i="0" dirty="0">
                          <a:solidFill>
                            <a:srgbClr val="000000"/>
                          </a:solidFill>
                          <a:effectLst/>
                          <a:latin typeface="verdana"/>
                        </a:rPr>
                        <a:t>tra</a:t>
                      </a:r>
                      <a:r>
                        <a:rPr lang="it-IT" b="0" i="0" dirty="0">
                          <a:solidFill>
                            <a:srgbClr val="000000"/>
                          </a:solidFill>
                          <a:effectLst/>
                          <a:latin typeface="verdana"/>
                        </a:rPr>
                        <a:t> </a:t>
                      </a:r>
                      <a:r>
                        <a:rPr lang="it-IT" b="1" i="0" dirty="0">
                          <a:solidFill>
                            <a:srgbClr val="000000"/>
                          </a:solidFill>
                          <a:effectLst/>
                          <a:latin typeface="verdana"/>
                        </a:rPr>
                        <a:t>i</a:t>
                      </a:r>
                      <a:r>
                        <a:rPr lang="it-IT" b="0" i="0" dirty="0">
                          <a:solidFill>
                            <a:srgbClr val="000000"/>
                          </a:solidFill>
                          <a:effectLst/>
                          <a:latin typeface="verdana"/>
                        </a:rPr>
                        <a:t> </a:t>
                      </a:r>
                      <a:r>
                        <a:rPr lang="it-IT" b="1" i="0" dirty="0">
                          <a:solidFill>
                            <a:srgbClr val="000000"/>
                          </a:solidFill>
                          <a:effectLst/>
                          <a:latin typeface="verdana"/>
                        </a:rPr>
                        <a:t>più</a:t>
                      </a:r>
                      <a:r>
                        <a:rPr lang="it-IT" b="0" i="0" dirty="0">
                          <a:solidFill>
                            <a:srgbClr val="000000"/>
                          </a:solidFill>
                          <a:effectLst/>
                          <a:latin typeface="verdana"/>
                        </a:rPr>
                        <a:t> </a:t>
                      </a:r>
                      <a:r>
                        <a:rPr lang="it-IT" b="1" i="0" dirty="0">
                          <a:solidFill>
                            <a:srgbClr val="000000"/>
                          </a:solidFill>
                          <a:effectLst/>
                          <a:latin typeface="verdana"/>
                        </a:rPr>
                        <a:t>grandi</a:t>
                      </a:r>
                      <a:r>
                        <a:rPr lang="it-IT" b="0" i="0" dirty="0">
                          <a:solidFill>
                            <a:srgbClr val="000000"/>
                          </a:solidFill>
                          <a:effectLst/>
                          <a:latin typeface="verdana"/>
                        </a:rPr>
                        <a:t> </a:t>
                      </a:r>
                      <a:r>
                        <a:rPr lang="it-IT" b="1" i="0" dirty="0">
                          <a:solidFill>
                            <a:srgbClr val="000000"/>
                          </a:solidFill>
                          <a:effectLst/>
                          <a:latin typeface="verdana"/>
                        </a:rPr>
                        <a:t>d'</a:t>
                      </a:r>
                      <a:r>
                        <a:rPr lang="it-IT" b="0" i="0" dirty="0">
                          <a:solidFill>
                            <a:srgbClr val="000000"/>
                          </a:solidFill>
                          <a:effectLst/>
                          <a:latin typeface="times new roman"/>
                        </a:rPr>
                        <a:t>Europa</a:t>
                      </a:r>
                      <a:r>
                        <a:rPr lang="it-IT" b="0" i="0" dirty="0">
                          <a:solidFill>
                            <a:srgbClr val="000000"/>
                          </a:solidFill>
                          <a:effectLst/>
                          <a:latin typeface="verdana"/>
                        </a:rPr>
                        <a:t>, </a:t>
                      </a:r>
                      <a:r>
                        <a:rPr lang="it-IT" b="1" i="0" dirty="0">
                          <a:solidFill>
                            <a:srgbClr val="000000"/>
                          </a:solidFill>
                          <a:effectLst/>
                          <a:latin typeface="verdana"/>
                        </a:rPr>
                        <a:t>che</a:t>
                      </a:r>
                      <a:r>
                        <a:rPr lang="it-IT" b="0" i="0" dirty="0">
                          <a:solidFill>
                            <a:srgbClr val="000000"/>
                          </a:solidFill>
                          <a:effectLst/>
                          <a:latin typeface="verdana"/>
                        </a:rPr>
                        <a:t> </a:t>
                      </a:r>
                      <a:r>
                        <a:rPr lang="it-IT" b="1" i="0" dirty="0">
                          <a:solidFill>
                            <a:srgbClr val="000000"/>
                          </a:solidFill>
                          <a:effectLst/>
                          <a:latin typeface="verdana"/>
                        </a:rPr>
                        <a:t>in</a:t>
                      </a:r>
                      <a:r>
                        <a:rPr lang="it-IT" b="0" i="0" dirty="0">
                          <a:solidFill>
                            <a:srgbClr val="000000"/>
                          </a:solidFill>
                          <a:effectLst/>
                          <a:latin typeface="verdana"/>
                        </a:rPr>
                        <a:t> </a:t>
                      </a:r>
                      <a:r>
                        <a:rPr lang="it-IT" b="0" i="0" dirty="0" err="1">
                          <a:solidFill>
                            <a:srgbClr val="000000"/>
                          </a:solidFill>
                          <a:effectLst/>
                          <a:latin typeface="verdana"/>
                        </a:rPr>
                        <a:t>genovese</a:t>
                      </a:r>
                      <a:r>
                        <a:rPr lang="it-IT" b="1" i="0" dirty="0" err="1">
                          <a:solidFill>
                            <a:srgbClr val="000000"/>
                          </a:solidFill>
                          <a:effectLst/>
                          <a:latin typeface="verdana"/>
                        </a:rPr>
                        <a:t>prendono</a:t>
                      </a:r>
                      <a:r>
                        <a:rPr lang="it-IT" b="0" i="0" dirty="0">
                          <a:solidFill>
                            <a:srgbClr val="000000"/>
                          </a:solidFill>
                          <a:effectLst/>
                          <a:latin typeface="verdana"/>
                        </a:rPr>
                        <a:t> </a:t>
                      </a:r>
                      <a:r>
                        <a:rPr lang="it-IT" b="1" i="0" dirty="0">
                          <a:solidFill>
                            <a:srgbClr val="000000"/>
                          </a:solidFill>
                          <a:effectLst/>
                          <a:latin typeface="verdana"/>
                        </a:rPr>
                        <a:t>il</a:t>
                      </a:r>
                      <a:r>
                        <a:rPr lang="it-IT" b="0" i="0" dirty="0">
                          <a:solidFill>
                            <a:srgbClr val="000000"/>
                          </a:solidFill>
                          <a:effectLst/>
                          <a:latin typeface="verdana"/>
                        </a:rPr>
                        <a:t> </a:t>
                      </a:r>
                      <a:r>
                        <a:rPr lang="it-IT" b="1" i="0" dirty="0">
                          <a:solidFill>
                            <a:srgbClr val="000000"/>
                          </a:solidFill>
                          <a:effectLst/>
                          <a:latin typeface="verdana"/>
                        </a:rPr>
                        <a:t>nome</a:t>
                      </a:r>
                      <a:r>
                        <a:rPr lang="it-IT" b="0" i="0" dirty="0">
                          <a:solidFill>
                            <a:srgbClr val="000000"/>
                          </a:solidFill>
                          <a:effectLst/>
                          <a:latin typeface="verdana"/>
                        </a:rPr>
                        <a:t> </a:t>
                      </a:r>
                      <a:r>
                        <a:rPr lang="it-IT" b="1" i="0" dirty="0">
                          <a:solidFill>
                            <a:srgbClr val="000000"/>
                          </a:solidFill>
                          <a:effectLst/>
                          <a:latin typeface="verdana"/>
                        </a:rPr>
                        <a:t>di</a:t>
                      </a:r>
                      <a:r>
                        <a:rPr lang="it-IT" b="0" i="0" dirty="0">
                          <a:solidFill>
                            <a:srgbClr val="000000"/>
                          </a:solidFill>
                          <a:effectLst/>
                          <a:latin typeface="verdana"/>
                        </a:rPr>
                        <a:t> "</a:t>
                      </a:r>
                      <a:r>
                        <a:rPr lang="it-IT" b="0" i="0" dirty="0" err="1">
                          <a:solidFill>
                            <a:srgbClr val="000000"/>
                          </a:solidFill>
                          <a:effectLst/>
                          <a:latin typeface="times new roman"/>
                        </a:rPr>
                        <a:t>caruggi</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57</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sp>
        <p:nvSpPr>
          <p:cNvPr id="11" name="Rectangle 1"/>
          <p:cNvSpPr>
            <a:spLocks noChangeArrowheads="1"/>
          </p:cNvSpPr>
          <p:nvPr/>
        </p:nvSpPr>
        <p:spPr bwMode="auto">
          <a:xfrm>
            <a:off x="976313" y="3408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cs typeface="Arial" pitchFamily="34" charset="0"/>
              </a:rPr>
              <a:t/>
            </a:r>
            <a:br>
              <a:rPr kumimoji="0" lang="it-IT" altLang="it-IT" sz="1800" b="0" i="0" u="none" strike="noStrike" cap="none" normalizeH="0" baseline="0" smtClean="0">
                <a:ln>
                  <a:noFill/>
                </a:ln>
                <a:solidFill>
                  <a:schemeClr val="tx1"/>
                </a:solidFill>
                <a:effectLst/>
                <a:latin typeface="Arial" pitchFamily="34" charset="0"/>
                <a:cs typeface="Arial" pitchFamily="34" charset="0"/>
              </a:rPr>
            </a:b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2" name="Tabella 11"/>
          <p:cNvGraphicFramePr>
            <a:graphicFrameLocks noGrp="1"/>
          </p:cNvGraphicFramePr>
          <p:nvPr>
            <p:extLst>
              <p:ext uri="{D42A27DB-BD31-4B8C-83A1-F6EECF244321}">
                <p14:modId xmlns:p14="http://schemas.microsoft.com/office/powerpoint/2010/main" val="2454177411"/>
              </p:ext>
            </p:extLst>
          </p:nvPr>
        </p:nvGraphicFramePr>
        <p:xfrm>
          <a:off x="467544" y="3002121"/>
          <a:ext cx="8424936" cy="1722120"/>
        </p:xfrm>
        <a:graphic>
          <a:graphicData uri="http://schemas.openxmlformats.org/drawingml/2006/table">
            <a:tbl>
              <a:tblPr/>
              <a:tblGrid>
                <a:gridCol w="7959469"/>
                <a:gridCol w="465467"/>
              </a:tblGrid>
              <a:tr h="0">
                <a:tc>
                  <a:txBody>
                    <a:bodyPr/>
                    <a:lstStyle/>
                    <a:p>
                      <a:pPr algn="l" fontAlgn="t"/>
                      <a:r>
                        <a:rPr lang="it-IT" b="0" i="0" dirty="0">
                          <a:solidFill>
                            <a:srgbClr val="000000"/>
                          </a:solidFill>
                          <a:effectLst/>
                          <a:latin typeface="times new roman"/>
                        </a:rPr>
                        <a:t>Firenze</a:t>
                      </a:r>
                      <a:r>
                        <a:rPr lang="it-IT" b="0" i="0" dirty="0">
                          <a:solidFill>
                            <a:srgbClr val="000000"/>
                          </a:solidFill>
                          <a:effectLst/>
                          <a:latin typeface="verdana"/>
                        </a:rPr>
                        <a:t>, </a:t>
                      </a:r>
                      <a:r>
                        <a:rPr lang="it-IT" b="1" i="0" dirty="0">
                          <a:solidFill>
                            <a:srgbClr val="000000"/>
                          </a:solidFill>
                          <a:effectLst/>
                          <a:latin typeface="verdana"/>
                        </a:rPr>
                        <a:t>città</a:t>
                      </a:r>
                      <a:r>
                        <a:rPr lang="it-IT" b="0" i="0" dirty="0">
                          <a:solidFill>
                            <a:srgbClr val="000000"/>
                          </a:solidFill>
                          <a:effectLst/>
                          <a:latin typeface="verdana"/>
                        </a:rPr>
                        <a:t> </a:t>
                      </a:r>
                      <a:r>
                        <a:rPr lang="it-IT" b="1" i="0" dirty="0">
                          <a:solidFill>
                            <a:srgbClr val="000000"/>
                          </a:solidFill>
                          <a:effectLst/>
                          <a:latin typeface="verdana"/>
                        </a:rPr>
                        <a:t>d'arte</a:t>
                      </a:r>
                      <a:r>
                        <a:rPr lang="it-IT" b="0" i="0" dirty="0">
                          <a:solidFill>
                            <a:srgbClr val="000000"/>
                          </a:solidFill>
                          <a:effectLst/>
                          <a:latin typeface="verdana"/>
                        </a:rPr>
                        <a:t> </a:t>
                      </a:r>
                      <a:r>
                        <a:rPr lang="it-IT" b="1" i="0" dirty="0">
                          <a:solidFill>
                            <a:srgbClr val="000000"/>
                          </a:solidFill>
                          <a:effectLst/>
                          <a:latin typeface="verdana"/>
                        </a:rPr>
                        <a:t>per</a:t>
                      </a:r>
                      <a:r>
                        <a:rPr lang="it-IT" b="0" i="0" dirty="0">
                          <a:solidFill>
                            <a:srgbClr val="000000"/>
                          </a:solidFill>
                          <a:effectLst/>
                          <a:latin typeface="verdana"/>
                        </a:rPr>
                        <a:t> </a:t>
                      </a:r>
                      <a:r>
                        <a:rPr lang="it-IT" b="1" i="0" dirty="0">
                          <a:solidFill>
                            <a:srgbClr val="000000"/>
                          </a:solidFill>
                          <a:effectLst/>
                          <a:latin typeface="verdana"/>
                        </a:rPr>
                        <a:t>eccellenza</a:t>
                      </a:r>
                      <a:r>
                        <a:rPr lang="it-IT" b="0" i="0" dirty="0">
                          <a:solidFill>
                            <a:srgbClr val="000000"/>
                          </a:solidFill>
                          <a:effectLst/>
                          <a:latin typeface="verdana"/>
                        </a:rPr>
                        <a:t>, </a:t>
                      </a:r>
                      <a:r>
                        <a:rPr lang="it-IT" b="1" i="0" dirty="0">
                          <a:solidFill>
                            <a:srgbClr val="000000"/>
                          </a:solidFill>
                          <a:effectLst/>
                          <a:latin typeface="verdana"/>
                        </a:rPr>
                        <a:t>vide</a:t>
                      </a:r>
                      <a:r>
                        <a:rPr lang="it-IT" b="0" i="0" dirty="0">
                          <a:solidFill>
                            <a:srgbClr val="000000"/>
                          </a:solidFill>
                          <a:effectLst/>
                          <a:latin typeface="verdana"/>
                        </a:rPr>
                        <a:t> </a:t>
                      </a:r>
                      <a:r>
                        <a:rPr lang="it-IT" b="1" i="0" dirty="0">
                          <a:solidFill>
                            <a:srgbClr val="000000"/>
                          </a:solidFill>
                          <a:effectLst/>
                          <a:latin typeface="verdana"/>
                        </a:rPr>
                        <a:t>il</a:t>
                      </a:r>
                      <a:r>
                        <a:rPr lang="it-IT" b="0" i="0" dirty="0">
                          <a:solidFill>
                            <a:srgbClr val="000000"/>
                          </a:solidFill>
                          <a:effectLst/>
                          <a:latin typeface="verdana"/>
                        </a:rPr>
                        <a:t> </a:t>
                      </a:r>
                      <a:r>
                        <a:rPr lang="it-IT" b="1" i="0" dirty="0">
                          <a:solidFill>
                            <a:srgbClr val="000000"/>
                          </a:solidFill>
                          <a:effectLst/>
                          <a:latin typeface="verdana"/>
                        </a:rPr>
                        <a:t>passaggio</a:t>
                      </a:r>
                      <a:r>
                        <a:rPr lang="it-IT" b="0" i="0" dirty="0">
                          <a:solidFill>
                            <a:srgbClr val="000000"/>
                          </a:solidFill>
                          <a:effectLst/>
                          <a:latin typeface="verdana"/>
                        </a:rPr>
                        <a:t> </a:t>
                      </a:r>
                      <a:r>
                        <a:rPr lang="it-IT" b="1" i="0" dirty="0">
                          <a:solidFill>
                            <a:srgbClr val="000000"/>
                          </a:solidFill>
                          <a:effectLst/>
                          <a:latin typeface="verdana"/>
                        </a:rPr>
                        <a:t>dei</a:t>
                      </a:r>
                      <a:r>
                        <a:rPr lang="it-IT" b="0" i="0" dirty="0">
                          <a:solidFill>
                            <a:srgbClr val="000000"/>
                          </a:solidFill>
                          <a:effectLst/>
                          <a:latin typeface="verdana"/>
                        </a:rPr>
                        <a:t> </a:t>
                      </a:r>
                      <a:r>
                        <a:rPr lang="it-IT" b="1" i="0" dirty="0">
                          <a:solidFill>
                            <a:srgbClr val="000000"/>
                          </a:solidFill>
                          <a:effectLst/>
                          <a:latin typeface="verdana"/>
                        </a:rPr>
                        <a:t>padri</a:t>
                      </a:r>
                      <a:r>
                        <a:rPr lang="it-IT" b="0" i="0" dirty="0">
                          <a:solidFill>
                            <a:srgbClr val="000000"/>
                          </a:solidFill>
                          <a:effectLst/>
                          <a:latin typeface="verdana"/>
                        </a:rPr>
                        <a:t> </a:t>
                      </a:r>
                      <a:r>
                        <a:rPr lang="it-IT" b="1" i="0" dirty="0">
                          <a:solidFill>
                            <a:srgbClr val="000000"/>
                          </a:solidFill>
                          <a:effectLst/>
                          <a:latin typeface="verdana"/>
                        </a:rPr>
                        <a:t>della</a:t>
                      </a:r>
                      <a:r>
                        <a:rPr lang="it-IT" b="0" i="0" dirty="0">
                          <a:solidFill>
                            <a:srgbClr val="000000"/>
                          </a:solidFill>
                          <a:effectLst/>
                          <a:latin typeface="verdana"/>
                        </a:rPr>
                        <a:t> </a:t>
                      </a:r>
                      <a:r>
                        <a:rPr lang="it-IT" b="0" i="1" dirty="0">
                          <a:solidFill>
                            <a:srgbClr val="000000"/>
                          </a:solidFill>
                          <a:effectLst/>
                          <a:latin typeface="verdana"/>
                        </a:rPr>
                        <a:t>pittura</a:t>
                      </a:r>
                      <a:r>
                        <a:rPr lang="it-IT" b="0" i="0" dirty="0">
                          <a:solidFill>
                            <a:srgbClr val="000000"/>
                          </a:solidFill>
                          <a:effectLst/>
                          <a:latin typeface="verdana"/>
                        </a:rPr>
                        <a:t> </a:t>
                      </a:r>
                      <a:r>
                        <a:rPr lang="it-IT" b="1" i="0" dirty="0">
                          <a:solidFill>
                            <a:srgbClr val="000000"/>
                          </a:solidFill>
                          <a:effectLst/>
                          <a:latin typeface="verdana"/>
                        </a:rPr>
                        <a:t>italiana</a:t>
                      </a:r>
                      <a:r>
                        <a:rPr lang="it-IT" b="0" i="0" dirty="0">
                          <a:solidFill>
                            <a:srgbClr val="000000"/>
                          </a:solidFill>
                          <a:effectLst/>
                          <a:latin typeface="verdana"/>
                        </a:rPr>
                        <a:t> </a:t>
                      </a:r>
                      <a:r>
                        <a:rPr lang="it-IT" b="0" i="0" dirty="0">
                          <a:solidFill>
                            <a:srgbClr val="000000"/>
                          </a:solidFill>
                          <a:effectLst/>
                          <a:latin typeface="times new roman"/>
                        </a:rPr>
                        <a:t>Giotto</a:t>
                      </a:r>
                      <a:r>
                        <a:rPr lang="it-IT" b="0" i="0" dirty="0">
                          <a:solidFill>
                            <a:srgbClr val="000000"/>
                          </a:solidFill>
                          <a:effectLst/>
                          <a:latin typeface="verdana"/>
                        </a:rPr>
                        <a:t> </a:t>
                      </a:r>
                      <a:r>
                        <a:rPr lang="it-IT" b="1" i="0" dirty="0">
                          <a:solidFill>
                            <a:srgbClr val="000000"/>
                          </a:solidFill>
                          <a:effectLst/>
                          <a:latin typeface="verdana"/>
                        </a:rPr>
                        <a:t>e</a:t>
                      </a:r>
                      <a:r>
                        <a:rPr lang="it-IT" b="0" i="0" dirty="0">
                          <a:solidFill>
                            <a:srgbClr val="000000"/>
                          </a:solidFill>
                          <a:effectLst/>
                          <a:latin typeface="verdana"/>
                        </a:rPr>
                        <a:t> </a:t>
                      </a:r>
                      <a:r>
                        <a:rPr lang="it-IT" b="0" i="0" dirty="0">
                          <a:solidFill>
                            <a:srgbClr val="000000"/>
                          </a:solidFill>
                          <a:effectLst/>
                          <a:latin typeface="times new roman"/>
                        </a:rPr>
                        <a:t>Cimabue</a:t>
                      </a:r>
                      <a:r>
                        <a:rPr lang="it-IT" b="0" i="0" dirty="0">
                          <a:solidFill>
                            <a:srgbClr val="000000"/>
                          </a:solidFill>
                          <a:effectLst/>
                          <a:latin typeface="verdana"/>
                        </a:rPr>
                        <a:t>, </a:t>
                      </a:r>
                      <a:r>
                        <a:rPr lang="it-IT" b="1" i="0" dirty="0">
                          <a:solidFill>
                            <a:srgbClr val="000000"/>
                          </a:solidFill>
                          <a:effectLst/>
                          <a:latin typeface="verdana"/>
                        </a:rPr>
                        <a:t>di</a:t>
                      </a:r>
                      <a:r>
                        <a:rPr lang="it-IT" b="0" i="0" dirty="0">
                          <a:solidFill>
                            <a:srgbClr val="000000"/>
                          </a:solidFill>
                          <a:effectLst/>
                          <a:latin typeface="verdana"/>
                        </a:rPr>
                        <a:t> </a:t>
                      </a:r>
                      <a:r>
                        <a:rPr lang="it-IT" b="0" i="0" dirty="0">
                          <a:solidFill>
                            <a:srgbClr val="000000"/>
                          </a:solidFill>
                          <a:effectLst/>
                          <a:latin typeface="times new roman"/>
                        </a:rPr>
                        <a:t>Brunelleschi</a:t>
                      </a:r>
                      <a:r>
                        <a:rPr lang="it-IT" b="0" i="0" dirty="0">
                          <a:solidFill>
                            <a:srgbClr val="000000"/>
                          </a:solidFill>
                          <a:effectLst/>
                          <a:latin typeface="verdana"/>
                        </a:rPr>
                        <a:t> </a:t>
                      </a:r>
                      <a:r>
                        <a:rPr lang="it-IT" b="1" i="0" dirty="0" err="1">
                          <a:solidFill>
                            <a:srgbClr val="000000"/>
                          </a:solidFill>
                          <a:effectLst/>
                          <a:latin typeface="verdana"/>
                        </a:rPr>
                        <a:t>e</a:t>
                      </a:r>
                      <a:r>
                        <a:rPr lang="it-IT" b="0" i="0" dirty="0" err="1">
                          <a:solidFill>
                            <a:srgbClr val="000000"/>
                          </a:solidFill>
                          <a:effectLst/>
                          <a:latin typeface="times new roman"/>
                        </a:rPr>
                        <a:t>Botticelli</a:t>
                      </a:r>
                      <a:r>
                        <a:rPr lang="it-IT" b="0" i="0" dirty="0">
                          <a:solidFill>
                            <a:srgbClr val="000000"/>
                          </a:solidFill>
                          <a:effectLst/>
                          <a:latin typeface="verdana"/>
                        </a:rPr>
                        <a:t>, </a:t>
                      </a:r>
                      <a:r>
                        <a:rPr lang="it-IT" b="1" i="0" dirty="0">
                          <a:solidFill>
                            <a:srgbClr val="000000"/>
                          </a:solidFill>
                          <a:effectLst/>
                          <a:latin typeface="verdana"/>
                        </a:rPr>
                        <a:t>dei</a:t>
                      </a:r>
                      <a:r>
                        <a:rPr lang="it-IT" b="0" i="0" dirty="0">
                          <a:solidFill>
                            <a:srgbClr val="000000"/>
                          </a:solidFill>
                          <a:effectLst/>
                          <a:latin typeface="verdana"/>
                        </a:rPr>
                        <a:t> geni universali </a:t>
                      </a:r>
                      <a:r>
                        <a:rPr lang="it-IT" b="1" i="0" dirty="0">
                          <a:solidFill>
                            <a:srgbClr val="000000"/>
                          </a:solidFill>
                          <a:effectLst/>
                          <a:latin typeface="verdana"/>
                        </a:rPr>
                        <a:t>quali</a:t>
                      </a:r>
                      <a:r>
                        <a:rPr lang="it-IT" b="0" i="0" dirty="0">
                          <a:solidFill>
                            <a:srgbClr val="000000"/>
                          </a:solidFill>
                          <a:effectLst/>
                          <a:latin typeface="verdana"/>
                        </a:rPr>
                        <a:t> </a:t>
                      </a:r>
                      <a:r>
                        <a:rPr lang="it-IT" b="0" i="0" dirty="0">
                          <a:solidFill>
                            <a:srgbClr val="000000"/>
                          </a:solidFill>
                          <a:effectLst/>
                          <a:latin typeface="times new roman"/>
                        </a:rPr>
                        <a:t>Leonardo</a:t>
                      </a:r>
                      <a:r>
                        <a:rPr lang="it-IT" b="0" i="0" dirty="0">
                          <a:solidFill>
                            <a:srgbClr val="000000"/>
                          </a:solidFill>
                          <a:effectLst/>
                          <a:latin typeface="verdana"/>
                        </a:rPr>
                        <a:t> </a:t>
                      </a:r>
                      <a:r>
                        <a:rPr lang="it-IT" b="1" i="0" dirty="0">
                          <a:solidFill>
                            <a:srgbClr val="000000"/>
                          </a:solidFill>
                          <a:effectLst/>
                          <a:latin typeface="verdana"/>
                        </a:rPr>
                        <a:t>da</a:t>
                      </a:r>
                      <a:r>
                        <a:rPr lang="it-IT" b="0" i="0" dirty="0">
                          <a:solidFill>
                            <a:srgbClr val="000000"/>
                          </a:solidFill>
                          <a:effectLst/>
                          <a:latin typeface="verdana"/>
                        </a:rPr>
                        <a:t> </a:t>
                      </a:r>
                      <a:r>
                        <a:rPr lang="it-IT" b="1" i="0" dirty="0">
                          <a:solidFill>
                            <a:srgbClr val="000000"/>
                          </a:solidFill>
                          <a:effectLst/>
                          <a:latin typeface="verdana"/>
                        </a:rPr>
                        <a:t>Vinci</a:t>
                      </a:r>
                      <a:r>
                        <a:rPr lang="it-IT" b="0" i="0" dirty="0">
                          <a:solidFill>
                            <a:srgbClr val="000000"/>
                          </a:solidFill>
                          <a:effectLst/>
                          <a:latin typeface="verdana"/>
                        </a:rPr>
                        <a:t> </a:t>
                      </a:r>
                      <a:r>
                        <a:rPr lang="it-IT" b="1" i="0" dirty="0">
                          <a:solidFill>
                            <a:srgbClr val="000000"/>
                          </a:solidFill>
                          <a:effectLst/>
                          <a:latin typeface="verdana"/>
                        </a:rPr>
                        <a:t>e</a:t>
                      </a:r>
                      <a:r>
                        <a:rPr lang="it-IT" b="0" i="0" dirty="0">
                          <a:solidFill>
                            <a:srgbClr val="000000"/>
                          </a:solidFill>
                          <a:effectLst/>
                          <a:latin typeface="verdana"/>
                        </a:rPr>
                        <a:t> </a:t>
                      </a:r>
                      <a:r>
                        <a:rPr lang="it-IT" b="0" i="0" dirty="0">
                          <a:solidFill>
                            <a:srgbClr val="000000"/>
                          </a:solidFill>
                          <a:effectLst/>
                          <a:latin typeface="times new roman"/>
                        </a:rPr>
                        <a:t>Michelangelo</a:t>
                      </a:r>
                      <a:r>
                        <a:rPr lang="it-IT" b="0" i="0" dirty="0">
                          <a:solidFill>
                            <a:srgbClr val="000000"/>
                          </a:solidFill>
                          <a:effectLst/>
                          <a:latin typeface="verdana"/>
                        </a:rPr>
                        <a:t>, </a:t>
                      </a:r>
                      <a:r>
                        <a:rPr lang="it-IT" b="1" i="0" dirty="0">
                          <a:solidFill>
                            <a:srgbClr val="000000"/>
                          </a:solidFill>
                          <a:effectLst/>
                          <a:latin typeface="verdana"/>
                        </a:rPr>
                        <a:t>patria</a:t>
                      </a:r>
                      <a:r>
                        <a:rPr lang="it-IT" b="0" i="0" dirty="0">
                          <a:solidFill>
                            <a:srgbClr val="000000"/>
                          </a:solidFill>
                          <a:effectLst/>
                          <a:latin typeface="verdana"/>
                        </a:rPr>
                        <a:t> </a:t>
                      </a:r>
                      <a:r>
                        <a:rPr lang="it-IT" b="1" i="0" dirty="0">
                          <a:solidFill>
                            <a:srgbClr val="000000"/>
                          </a:solidFill>
                          <a:effectLst/>
                          <a:latin typeface="verdana"/>
                        </a:rPr>
                        <a:t>della</a:t>
                      </a:r>
                      <a:r>
                        <a:rPr lang="it-IT" b="0" i="0" dirty="0">
                          <a:solidFill>
                            <a:srgbClr val="000000"/>
                          </a:solidFill>
                          <a:effectLst/>
                          <a:latin typeface="verdana"/>
                        </a:rPr>
                        <a:t> </a:t>
                      </a:r>
                      <a:r>
                        <a:rPr lang="it-IT" b="1" i="0" dirty="0">
                          <a:solidFill>
                            <a:srgbClr val="000000"/>
                          </a:solidFill>
                          <a:effectLst/>
                          <a:latin typeface="verdana"/>
                        </a:rPr>
                        <a:t>lingua</a:t>
                      </a:r>
                      <a:r>
                        <a:rPr lang="it-IT" b="0" i="0" dirty="0">
                          <a:solidFill>
                            <a:srgbClr val="000000"/>
                          </a:solidFill>
                          <a:effectLst/>
                          <a:latin typeface="verdana"/>
                        </a:rPr>
                        <a:t> </a:t>
                      </a:r>
                      <a:r>
                        <a:rPr lang="it-IT" b="1" i="0" dirty="0">
                          <a:solidFill>
                            <a:srgbClr val="000000"/>
                          </a:solidFill>
                          <a:effectLst/>
                          <a:latin typeface="verdana"/>
                        </a:rPr>
                        <a:t>italiana</a:t>
                      </a:r>
                      <a:r>
                        <a:rPr lang="it-IT" b="0" i="0" dirty="0">
                          <a:solidFill>
                            <a:srgbClr val="000000"/>
                          </a:solidFill>
                          <a:effectLst/>
                          <a:latin typeface="verdana"/>
                        </a:rPr>
                        <a:t> </a:t>
                      </a:r>
                      <a:r>
                        <a:rPr lang="it-IT" b="1" i="0" dirty="0">
                          <a:solidFill>
                            <a:srgbClr val="000000"/>
                          </a:solidFill>
                          <a:effectLst/>
                          <a:latin typeface="verdana"/>
                        </a:rPr>
                        <a:t>di</a:t>
                      </a:r>
                      <a:r>
                        <a:rPr lang="it-IT" b="0" i="0" dirty="0">
                          <a:solidFill>
                            <a:srgbClr val="000000"/>
                          </a:solidFill>
                          <a:effectLst/>
                          <a:latin typeface="verdana"/>
                        </a:rPr>
                        <a:t> </a:t>
                      </a:r>
                      <a:r>
                        <a:rPr lang="it-IT" b="1" i="0" dirty="0">
                          <a:solidFill>
                            <a:srgbClr val="000000"/>
                          </a:solidFill>
                          <a:effectLst/>
                          <a:latin typeface="verdana"/>
                        </a:rPr>
                        <a:t>Dante</a:t>
                      </a:r>
                      <a:r>
                        <a:rPr lang="it-IT" b="0" i="0" dirty="0">
                          <a:solidFill>
                            <a:srgbClr val="000000"/>
                          </a:solidFill>
                          <a:effectLst/>
                          <a:latin typeface="verdana"/>
                        </a:rPr>
                        <a:t>; </a:t>
                      </a:r>
                      <a:r>
                        <a:rPr lang="it-IT" b="1" i="0" dirty="0">
                          <a:solidFill>
                            <a:srgbClr val="000000"/>
                          </a:solidFill>
                          <a:effectLst/>
                          <a:latin typeface="verdana"/>
                        </a:rPr>
                        <a:t>guarda</a:t>
                      </a:r>
                      <a:r>
                        <a:rPr lang="it-IT" b="0" i="0" dirty="0">
                          <a:solidFill>
                            <a:srgbClr val="000000"/>
                          </a:solidFill>
                          <a:effectLst/>
                          <a:latin typeface="verdana"/>
                        </a:rPr>
                        <a:t> </a:t>
                      </a:r>
                      <a:r>
                        <a:rPr lang="it-IT" b="1" i="0" dirty="0" err="1">
                          <a:solidFill>
                            <a:srgbClr val="000000"/>
                          </a:solidFill>
                          <a:effectLst/>
                          <a:latin typeface="verdana"/>
                        </a:rPr>
                        <a:t>la</a:t>
                      </a:r>
                      <a:r>
                        <a:rPr lang="it-IT" b="0" i="0" dirty="0" err="1">
                          <a:solidFill>
                            <a:srgbClr val="000000"/>
                          </a:solidFill>
                          <a:effectLst/>
                          <a:latin typeface="verdana"/>
                        </a:rPr>
                        <a:t>galleria</a:t>
                      </a:r>
                      <a:r>
                        <a:rPr lang="it-IT" b="0" i="0" dirty="0">
                          <a:solidFill>
                            <a:srgbClr val="000000"/>
                          </a:solidFill>
                          <a:effectLst/>
                          <a:latin typeface="verdana"/>
                        </a:rPr>
                        <a:t> </a:t>
                      </a:r>
                      <a:r>
                        <a:rPr lang="it-IT" b="0" i="0" dirty="0">
                          <a:solidFill>
                            <a:srgbClr val="000000"/>
                          </a:solidFill>
                          <a:effectLst/>
                          <a:latin typeface="times new roman"/>
                        </a:rPr>
                        <a:t>fotografica</a:t>
                      </a:r>
                      <a:r>
                        <a:rPr lang="it-IT" b="0" i="0" dirty="0">
                          <a:solidFill>
                            <a:srgbClr val="000000"/>
                          </a:solidFill>
                          <a:effectLst/>
                          <a:latin typeface="verdana"/>
                        </a:rPr>
                        <a:t> </a:t>
                      </a:r>
                      <a:r>
                        <a:rPr lang="it-IT" b="1" i="0" dirty="0">
                          <a:solidFill>
                            <a:srgbClr val="000000"/>
                          </a:solidFill>
                          <a:effectLst/>
                          <a:latin typeface="verdana"/>
                        </a:rPr>
                        <a:t>della</a:t>
                      </a:r>
                      <a:r>
                        <a:rPr lang="it-IT" b="0" i="0" dirty="0">
                          <a:solidFill>
                            <a:srgbClr val="000000"/>
                          </a:solidFill>
                          <a:effectLst/>
                          <a:latin typeface="verdana"/>
                        </a:rPr>
                        <a:t> </a:t>
                      </a:r>
                      <a:r>
                        <a:rPr lang="it-IT" b="1" i="0" dirty="0">
                          <a:solidFill>
                            <a:srgbClr val="000000"/>
                          </a:solidFill>
                          <a:effectLst/>
                          <a:latin typeface="verdana"/>
                        </a:rPr>
                        <a:t>città</a:t>
                      </a:r>
                      <a:r>
                        <a:rPr lang="it-IT" b="0" i="0" dirty="0">
                          <a:solidFill>
                            <a:srgbClr val="000000"/>
                          </a:solidFill>
                          <a:effectLst/>
                          <a:latin typeface="verdana"/>
                        </a:rPr>
                        <a:t> </a:t>
                      </a:r>
                      <a:r>
                        <a:rPr lang="it-IT" b="1" i="0" dirty="0">
                          <a:solidFill>
                            <a:srgbClr val="000000"/>
                          </a:solidFill>
                          <a:effectLst/>
                          <a:latin typeface="verdana"/>
                        </a:rPr>
                        <a:t>e</a:t>
                      </a:r>
                      <a:r>
                        <a:rPr lang="it-IT" b="0" i="0" dirty="0">
                          <a:solidFill>
                            <a:srgbClr val="000000"/>
                          </a:solidFill>
                          <a:effectLst/>
                          <a:latin typeface="verdana"/>
                        </a:rPr>
                        <a:t> </a:t>
                      </a:r>
                      <a:r>
                        <a:rPr lang="it-IT" b="1" i="0" dirty="0">
                          <a:solidFill>
                            <a:srgbClr val="000000"/>
                          </a:solidFill>
                          <a:effectLst/>
                          <a:latin typeface="verdana"/>
                        </a:rPr>
                        <a:t>visita</a:t>
                      </a:r>
                      <a:r>
                        <a:rPr lang="it-IT" b="0" i="0" dirty="0">
                          <a:solidFill>
                            <a:srgbClr val="000000"/>
                          </a:solidFill>
                          <a:effectLst/>
                          <a:latin typeface="verdana"/>
                        </a:rPr>
                        <a:t> </a:t>
                      </a:r>
                      <a:r>
                        <a:rPr lang="it-IT" b="1" i="0" dirty="0">
                          <a:solidFill>
                            <a:srgbClr val="000000"/>
                          </a:solidFill>
                          <a:effectLst/>
                          <a:latin typeface="verdana"/>
                        </a:rPr>
                        <a:t>la</a:t>
                      </a:r>
                      <a:r>
                        <a:rPr lang="it-IT" b="0" i="0" dirty="0">
                          <a:solidFill>
                            <a:srgbClr val="000000"/>
                          </a:solidFill>
                          <a:effectLst/>
                          <a:latin typeface="verdana"/>
                        </a:rPr>
                        <a:t> regione Toscana</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41</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graphicFrame>
        <p:nvGraphicFramePr>
          <p:cNvPr id="13" name="Tabella 12"/>
          <p:cNvGraphicFramePr>
            <a:graphicFrameLocks noGrp="1"/>
          </p:cNvGraphicFramePr>
          <p:nvPr>
            <p:extLst>
              <p:ext uri="{D42A27DB-BD31-4B8C-83A1-F6EECF244321}">
                <p14:modId xmlns:p14="http://schemas.microsoft.com/office/powerpoint/2010/main" val="3882829767"/>
              </p:ext>
            </p:extLst>
          </p:nvPr>
        </p:nvGraphicFramePr>
        <p:xfrm>
          <a:off x="467544" y="5229200"/>
          <a:ext cx="8280920" cy="1173480"/>
        </p:xfrm>
        <a:graphic>
          <a:graphicData uri="http://schemas.openxmlformats.org/drawingml/2006/table">
            <a:tbl>
              <a:tblPr/>
              <a:tblGrid>
                <a:gridCol w="7823410"/>
                <a:gridCol w="457510"/>
              </a:tblGrid>
              <a:tr h="0">
                <a:tc>
                  <a:txBody>
                    <a:bodyPr/>
                    <a:lstStyle/>
                    <a:p>
                      <a:pPr algn="l" fontAlgn="t"/>
                      <a:r>
                        <a:rPr lang="it-IT" b="1" i="0" dirty="0">
                          <a:solidFill>
                            <a:srgbClr val="000000"/>
                          </a:solidFill>
                          <a:effectLst/>
                          <a:latin typeface="verdana"/>
                        </a:rPr>
                        <a:t>Ogni</a:t>
                      </a:r>
                      <a:r>
                        <a:rPr lang="it-IT" b="0" i="0" dirty="0">
                          <a:solidFill>
                            <a:srgbClr val="000000"/>
                          </a:solidFill>
                          <a:effectLst/>
                          <a:latin typeface="verdana"/>
                        </a:rPr>
                        <a:t> </a:t>
                      </a:r>
                      <a:r>
                        <a:rPr lang="it-IT" b="1" i="0" dirty="0">
                          <a:solidFill>
                            <a:srgbClr val="000000"/>
                          </a:solidFill>
                          <a:effectLst/>
                          <a:latin typeface="verdana"/>
                        </a:rPr>
                        <a:t>suo</a:t>
                      </a:r>
                      <a:r>
                        <a:rPr lang="it-IT" b="0" i="0" dirty="0">
                          <a:solidFill>
                            <a:srgbClr val="000000"/>
                          </a:solidFill>
                          <a:effectLst/>
                          <a:latin typeface="verdana"/>
                        </a:rPr>
                        <a:t> </a:t>
                      </a:r>
                      <a:r>
                        <a:rPr lang="it-IT" b="1" i="0" dirty="0">
                          <a:solidFill>
                            <a:srgbClr val="000000"/>
                          </a:solidFill>
                          <a:effectLst/>
                          <a:latin typeface="verdana"/>
                        </a:rPr>
                        <a:t>angolo</a:t>
                      </a:r>
                      <a:r>
                        <a:rPr lang="it-IT" b="0" i="0" dirty="0">
                          <a:solidFill>
                            <a:srgbClr val="000000"/>
                          </a:solidFill>
                          <a:effectLst/>
                          <a:latin typeface="verdana"/>
                        </a:rPr>
                        <a:t> </a:t>
                      </a:r>
                      <a:r>
                        <a:rPr lang="it-IT" b="1" i="0" dirty="0">
                          <a:solidFill>
                            <a:srgbClr val="000000"/>
                          </a:solidFill>
                          <a:effectLst/>
                          <a:latin typeface="verdana"/>
                        </a:rPr>
                        <a:t>rappresenta</a:t>
                      </a:r>
                      <a:r>
                        <a:rPr lang="it-IT" b="0" i="0" dirty="0">
                          <a:solidFill>
                            <a:srgbClr val="000000"/>
                          </a:solidFill>
                          <a:effectLst/>
                          <a:latin typeface="verdana"/>
                        </a:rPr>
                        <a:t> </a:t>
                      </a:r>
                      <a:r>
                        <a:rPr lang="it-IT" b="1" i="0" dirty="0">
                          <a:solidFill>
                            <a:srgbClr val="000000"/>
                          </a:solidFill>
                          <a:effectLst/>
                          <a:latin typeface="verdana"/>
                        </a:rPr>
                        <a:t>un</a:t>
                      </a:r>
                      <a:r>
                        <a:rPr lang="it-IT" b="0" i="0" dirty="0">
                          <a:solidFill>
                            <a:srgbClr val="000000"/>
                          </a:solidFill>
                          <a:effectLst/>
                          <a:latin typeface="verdana"/>
                        </a:rPr>
                        <a:t> </a:t>
                      </a:r>
                      <a:r>
                        <a:rPr lang="it-IT" b="1" i="0" dirty="0">
                          <a:solidFill>
                            <a:srgbClr val="000000"/>
                          </a:solidFill>
                          <a:effectLst/>
                          <a:latin typeface="verdana"/>
                        </a:rPr>
                        <a:t>pezzetto</a:t>
                      </a:r>
                      <a:r>
                        <a:rPr lang="it-IT" b="0" i="0" dirty="0">
                          <a:solidFill>
                            <a:srgbClr val="000000"/>
                          </a:solidFill>
                          <a:effectLst/>
                          <a:latin typeface="verdana"/>
                        </a:rPr>
                        <a:t> </a:t>
                      </a:r>
                      <a:r>
                        <a:rPr lang="it-IT" b="1" i="0" dirty="0">
                          <a:solidFill>
                            <a:srgbClr val="000000"/>
                          </a:solidFill>
                          <a:effectLst/>
                          <a:latin typeface="verdana"/>
                        </a:rPr>
                        <a:t>di</a:t>
                      </a:r>
                      <a:r>
                        <a:rPr lang="it-IT" b="0" i="0" dirty="0">
                          <a:solidFill>
                            <a:srgbClr val="000000"/>
                          </a:solidFill>
                          <a:effectLst/>
                          <a:latin typeface="verdana"/>
                        </a:rPr>
                        <a:t> </a:t>
                      </a:r>
                      <a:r>
                        <a:rPr lang="it-IT" b="1" i="0" dirty="0">
                          <a:solidFill>
                            <a:srgbClr val="000000"/>
                          </a:solidFill>
                          <a:effectLst/>
                          <a:latin typeface="verdana"/>
                        </a:rPr>
                        <a:t>arte</a:t>
                      </a:r>
                      <a:r>
                        <a:rPr lang="it-IT" b="0" i="0" dirty="0">
                          <a:solidFill>
                            <a:srgbClr val="000000"/>
                          </a:solidFill>
                          <a:effectLst/>
                          <a:latin typeface="verdana"/>
                        </a:rPr>
                        <a:t>, </a:t>
                      </a:r>
                      <a:r>
                        <a:rPr lang="it-IT" b="1" i="0" dirty="0">
                          <a:solidFill>
                            <a:srgbClr val="000000"/>
                          </a:solidFill>
                          <a:effectLst/>
                          <a:latin typeface="verdana"/>
                        </a:rPr>
                        <a:t>storia</a:t>
                      </a:r>
                      <a:r>
                        <a:rPr lang="it-IT" b="0" i="0" dirty="0">
                          <a:solidFill>
                            <a:srgbClr val="000000"/>
                          </a:solidFill>
                          <a:effectLst/>
                          <a:latin typeface="verdana"/>
                        </a:rPr>
                        <a:t> </a:t>
                      </a:r>
                      <a:r>
                        <a:rPr lang="it-IT" b="1" i="0" dirty="0">
                          <a:solidFill>
                            <a:srgbClr val="000000"/>
                          </a:solidFill>
                          <a:effectLst/>
                          <a:latin typeface="verdana"/>
                        </a:rPr>
                        <a:t>o</a:t>
                      </a:r>
                      <a:r>
                        <a:rPr lang="it-IT" b="0" i="0" dirty="0">
                          <a:solidFill>
                            <a:srgbClr val="000000"/>
                          </a:solidFill>
                          <a:effectLst/>
                          <a:latin typeface="verdana"/>
                        </a:rPr>
                        <a:t> </a:t>
                      </a:r>
                      <a:r>
                        <a:rPr lang="it-IT" b="1" i="0" dirty="0">
                          <a:solidFill>
                            <a:srgbClr val="000000"/>
                          </a:solidFill>
                          <a:effectLst/>
                          <a:latin typeface="verdana"/>
                        </a:rPr>
                        <a:t>cultura</a:t>
                      </a:r>
                      <a:r>
                        <a:rPr lang="it-IT" b="0" i="0" dirty="0">
                          <a:solidFill>
                            <a:srgbClr val="000000"/>
                          </a:solidFill>
                          <a:effectLst/>
                          <a:latin typeface="verdana"/>
                        </a:rPr>
                        <a:t> </a:t>
                      </a:r>
                      <a:r>
                        <a:rPr lang="it-IT" b="1" i="0" dirty="0">
                          <a:solidFill>
                            <a:srgbClr val="000000"/>
                          </a:solidFill>
                          <a:effectLst/>
                          <a:latin typeface="verdana"/>
                        </a:rPr>
                        <a:t>italiana</a:t>
                      </a:r>
                      <a:r>
                        <a:rPr lang="it-IT" b="0" i="0" dirty="0">
                          <a:solidFill>
                            <a:srgbClr val="000000"/>
                          </a:solidFill>
                          <a:effectLst/>
                          <a:latin typeface="verdana"/>
                        </a:rPr>
                        <a:t>: </a:t>
                      </a:r>
                      <a:r>
                        <a:rPr lang="it-IT" b="0" i="0" dirty="0">
                          <a:solidFill>
                            <a:srgbClr val="000000"/>
                          </a:solidFill>
                          <a:effectLst/>
                          <a:latin typeface="times new roman"/>
                        </a:rPr>
                        <a:t>Roma</a:t>
                      </a:r>
                      <a:r>
                        <a:rPr lang="it-IT" b="0" i="0" dirty="0">
                          <a:solidFill>
                            <a:srgbClr val="000000"/>
                          </a:solidFill>
                          <a:effectLst/>
                          <a:latin typeface="verdana"/>
                        </a:rPr>
                        <a:t> </a:t>
                      </a:r>
                      <a:r>
                        <a:rPr lang="it-IT" b="1" i="0" dirty="0">
                          <a:solidFill>
                            <a:srgbClr val="000000"/>
                          </a:solidFill>
                          <a:effectLst/>
                          <a:latin typeface="verdana"/>
                        </a:rPr>
                        <a:t>e</a:t>
                      </a:r>
                      <a:r>
                        <a:rPr lang="it-IT" b="0" i="0" dirty="0">
                          <a:solidFill>
                            <a:srgbClr val="000000"/>
                          </a:solidFill>
                          <a:effectLst/>
                          <a:latin typeface="verdana"/>
                        </a:rPr>
                        <a:t> </a:t>
                      </a:r>
                      <a:r>
                        <a:rPr lang="it-IT" b="1" i="0" dirty="0">
                          <a:solidFill>
                            <a:srgbClr val="000000"/>
                          </a:solidFill>
                          <a:effectLst/>
                          <a:latin typeface="verdana"/>
                        </a:rPr>
                        <a:t>l'</a:t>
                      </a:r>
                      <a:r>
                        <a:rPr lang="it-IT" b="0" i="0" dirty="0">
                          <a:solidFill>
                            <a:srgbClr val="000000"/>
                          </a:solidFill>
                          <a:effectLst/>
                          <a:latin typeface="verdana"/>
                        </a:rPr>
                        <a:t>espansione urbana </a:t>
                      </a:r>
                      <a:r>
                        <a:rPr lang="it-IT" b="1" i="0" dirty="0">
                          <a:solidFill>
                            <a:srgbClr val="000000"/>
                          </a:solidFill>
                          <a:effectLst/>
                          <a:latin typeface="verdana"/>
                        </a:rPr>
                        <a:t>attraverso</a:t>
                      </a:r>
                      <a:r>
                        <a:rPr lang="it-IT" b="0" i="0" dirty="0">
                          <a:solidFill>
                            <a:srgbClr val="000000"/>
                          </a:solidFill>
                          <a:effectLst/>
                          <a:latin typeface="verdana"/>
                        </a:rPr>
                        <a:t> </a:t>
                      </a:r>
                      <a:r>
                        <a:rPr lang="it-IT" b="1" i="0" dirty="0" err="1">
                          <a:solidFill>
                            <a:srgbClr val="000000"/>
                          </a:solidFill>
                          <a:effectLst/>
                          <a:latin typeface="verdana"/>
                        </a:rPr>
                        <a:t>gli</a:t>
                      </a:r>
                      <a:r>
                        <a:rPr lang="it-IT" b="0" i="0" dirty="0" err="1">
                          <a:solidFill>
                            <a:srgbClr val="000000"/>
                          </a:solidFill>
                          <a:effectLst/>
                          <a:latin typeface="times new roman"/>
                        </a:rPr>
                        <a:t>itinerari</a:t>
                      </a:r>
                      <a:r>
                        <a:rPr lang="it-IT" b="0" i="0" dirty="0">
                          <a:solidFill>
                            <a:srgbClr val="000000"/>
                          </a:solidFill>
                          <a:effectLst/>
                          <a:latin typeface="verdana"/>
                        </a:rPr>
                        <a:t> </a:t>
                      </a:r>
                      <a:r>
                        <a:rPr lang="it-IT" b="1" i="0" dirty="0">
                          <a:solidFill>
                            <a:srgbClr val="000000"/>
                          </a:solidFill>
                          <a:effectLst/>
                          <a:latin typeface="verdana"/>
                        </a:rPr>
                        <a:t>storico</a:t>
                      </a:r>
                      <a:r>
                        <a:rPr lang="it-IT" b="0" i="0" dirty="0">
                          <a:solidFill>
                            <a:srgbClr val="000000"/>
                          </a:solidFill>
                          <a:effectLst/>
                          <a:latin typeface="verdana"/>
                        </a:rPr>
                        <a:t> culturali </a:t>
                      </a:r>
                      <a:r>
                        <a:rPr lang="it-IT" b="1" i="0" dirty="0">
                          <a:solidFill>
                            <a:srgbClr val="000000"/>
                          </a:solidFill>
                          <a:effectLst/>
                          <a:latin typeface="verdana"/>
                        </a:rPr>
                        <a:t>del</a:t>
                      </a:r>
                      <a:r>
                        <a:rPr lang="it-IT" b="0" i="0" dirty="0">
                          <a:solidFill>
                            <a:srgbClr val="000000"/>
                          </a:solidFill>
                          <a:effectLst/>
                          <a:latin typeface="verdana"/>
                        </a:rPr>
                        <a:t> </a:t>
                      </a:r>
                      <a:r>
                        <a:rPr lang="it-IT" b="0" i="0" dirty="0">
                          <a:solidFill>
                            <a:srgbClr val="000000"/>
                          </a:solidFill>
                          <a:effectLst/>
                          <a:latin typeface="times new roman"/>
                        </a:rPr>
                        <a:t>Lazio</a:t>
                      </a:r>
                      <a:r>
                        <a:rPr lang="it-IT" b="0" i="0" dirty="0">
                          <a:solidFill>
                            <a:srgbClr val="000000"/>
                          </a:solidFill>
                          <a:effectLst/>
                          <a:latin typeface="verdana"/>
                        </a:rPr>
                        <a:t> (</a:t>
                      </a:r>
                      <a:r>
                        <a:rPr lang="it-IT" b="1" i="0" dirty="0">
                          <a:solidFill>
                            <a:srgbClr val="000000"/>
                          </a:solidFill>
                          <a:effectLst/>
                          <a:latin typeface="verdana"/>
                        </a:rPr>
                        <a:t>guarda</a:t>
                      </a:r>
                      <a:r>
                        <a:rPr lang="it-IT" b="0" i="0" dirty="0">
                          <a:solidFill>
                            <a:srgbClr val="000000"/>
                          </a:solidFill>
                          <a:effectLst/>
                          <a:latin typeface="verdana"/>
                        </a:rPr>
                        <a:t> </a:t>
                      </a:r>
                      <a:r>
                        <a:rPr lang="it-IT" b="1" i="0" dirty="0">
                          <a:solidFill>
                            <a:srgbClr val="000000"/>
                          </a:solidFill>
                          <a:effectLst/>
                          <a:latin typeface="verdana"/>
                        </a:rPr>
                        <a:t>le</a:t>
                      </a:r>
                      <a:r>
                        <a:rPr lang="it-IT" b="0" i="0" dirty="0">
                          <a:solidFill>
                            <a:srgbClr val="000000"/>
                          </a:solidFill>
                          <a:effectLst/>
                          <a:latin typeface="verdana"/>
                        </a:rPr>
                        <a:t> </a:t>
                      </a:r>
                      <a:r>
                        <a:rPr lang="it-IT" b="1" i="0" dirty="0">
                          <a:solidFill>
                            <a:srgbClr val="000000"/>
                          </a:solidFill>
                          <a:effectLst/>
                          <a:latin typeface="verdana"/>
                        </a:rPr>
                        <a:t>immagini</a:t>
                      </a:r>
                      <a:endParaRPr lang="it-IT" b="0" i="0" dirty="0">
                        <a:solidFill>
                          <a:srgbClr val="000000"/>
                        </a:solidFill>
                        <a:effectLst/>
                        <a:latin typeface="verdana"/>
                      </a:endParaRP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46</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90957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457200" y="228919"/>
            <a:ext cx="8229600" cy="45719"/>
          </a:xfrm>
        </p:spPr>
        <p:txBody>
          <a:bodyPr>
            <a:normAutofit fontScale="90000"/>
          </a:bodyPr>
          <a:lstStyle/>
          <a:p>
            <a:endParaRPr lang="it-IT" dirty="0"/>
          </a:p>
        </p:txBody>
      </p:sp>
      <p:sp>
        <p:nvSpPr>
          <p:cNvPr id="3" name="Segnaposto contenuto 2"/>
          <p:cNvSpPr>
            <a:spLocks noGrp="1"/>
          </p:cNvSpPr>
          <p:nvPr>
            <p:ph idx="1"/>
          </p:nvPr>
        </p:nvSpPr>
        <p:spPr>
          <a:xfrm>
            <a:off x="457200" y="332656"/>
            <a:ext cx="8229600" cy="5793507"/>
          </a:xfrm>
        </p:spPr>
        <p:txBody>
          <a:bodyPr/>
          <a:lstStyle/>
          <a:p>
            <a:pPr marL="0" indent="0">
              <a:buNone/>
            </a:pPr>
            <a:r>
              <a:rPr lang="it-IT" b="1" dirty="0"/>
              <a:t>Indice GULPEASE = 49</a:t>
            </a:r>
            <a:r>
              <a:rPr lang="it-IT" dirty="0"/>
              <a:t/>
            </a:r>
            <a:br>
              <a:rPr lang="it-IT" dirty="0"/>
            </a:br>
            <a:r>
              <a:rPr lang="it-IT" dirty="0"/>
              <a:t>    </a:t>
            </a:r>
            <a:r>
              <a:rPr lang="it-IT" b="1" dirty="0"/>
              <a:t>Frasi: 4</a:t>
            </a:r>
            <a:r>
              <a:rPr lang="it-IT" dirty="0"/>
              <a:t>. Lunghezza media=31,00 parole  |   </a:t>
            </a:r>
            <a:r>
              <a:rPr lang="it-IT" b="1" dirty="0"/>
              <a:t>Parole: 124</a:t>
            </a:r>
            <a:r>
              <a:rPr lang="it-IT" dirty="0"/>
              <a:t>. Lunghezza media=5,01 lettere  |   </a:t>
            </a:r>
            <a:r>
              <a:rPr lang="it-IT" b="1" dirty="0"/>
              <a:t>Rapporto parole/parole </a:t>
            </a:r>
            <a:r>
              <a:rPr lang="it-IT" b="1" dirty="0" smtClean="0"/>
              <a:t>diverse=1,41</a:t>
            </a:r>
          </a:p>
          <a:p>
            <a:pPr marL="0" indent="0">
              <a:buNone/>
            </a:pPr>
            <a:endParaRPr lang="it-IT" dirty="0"/>
          </a:p>
        </p:txBody>
      </p:sp>
      <p:pic>
        <p:nvPicPr>
          <p:cNvPr id="5" name="Immagine 4" descr="Èulogos® CENSOR - Indice GULPEASE e analisi del VdB in «3.txt» - BoBrowse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2708920"/>
            <a:ext cx="7992888" cy="3837386"/>
          </a:xfrm>
          <a:prstGeom prst="rect">
            <a:avLst/>
          </a:prstGeom>
        </p:spPr>
      </p:pic>
    </p:spTree>
    <p:extLst>
      <p:ext uri="{BB962C8B-B14F-4D97-AF65-F5344CB8AC3E}">
        <p14:creationId xmlns:p14="http://schemas.microsoft.com/office/powerpoint/2010/main" val="842037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457200" y="228919"/>
            <a:ext cx="8229600" cy="45719"/>
          </a:xfrm>
        </p:spPr>
        <p:txBody>
          <a:bodyPr>
            <a:normAutofit fontScale="90000"/>
          </a:bodyPr>
          <a:lstStyle/>
          <a:p>
            <a:endParaRPr lang="it-IT"/>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740671930"/>
              </p:ext>
            </p:extLst>
          </p:nvPr>
        </p:nvGraphicFramePr>
        <p:xfrm>
          <a:off x="395536" y="476672"/>
          <a:ext cx="8424936" cy="899160"/>
        </p:xfrm>
        <a:graphic>
          <a:graphicData uri="http://schemas.openxmlformats.org/drawingml/2006/table">
            <a:tbl>
              <a:tblPr/>
              <a:tblGrid>
                <a:gridCol w="7959469"/>
                <a:gridCol w="465467"/>
              </a:tblGrid>
              <a:tr h="0">
                <a:tc>
                  <a:txBody>
                    <a:bodyPr/>
                    <a:lstStyle/>
                    <a:p>
                      <a:pPr algn="l" fontAlgn="t"/>
                      <a:r>
                        <a:rPr lang="it-IT" b="1" i="0" dirty="0">
                          <a:solidFill>
                            <a:srgbClr val="000000"/>
                          </a:solidFill>
                          <a:effectLst/>
                          <a:latin typeface="verdana"/>
                        </a:rPr>
                        <a:t>La</a:t>
                      </a:r>
                      <a:r>
                        <a:rPr lang="it-IT" b="0" i="0" dirty="0">
                          <a:solidFill>
                            <a:srgbClr val="000000"/>
                          </a:solidFill>
                          <a:effectLst/>
                          <a:latin typeface="verdana"/>
                        </a:rPr>
                        <a:t> </a:t>
                      </a:r>
                      <a:r>
                        <a:rPr lang="it-IT" b="1" i="0" dirty="0">
                          <a:solidFill>
                            <a:srgbClr val="000000"/>
                          </a:solidFill>
                          <a:effectLst/>
                          <a:latin typeface="verdana"/>
                        </a:rPr>
                        <a:t>lava</a:t>
                      </a:r>
                      <a:r>
                        <a:rPr lang="it-IT" b="0" i="0" dirty="0">
                          <a:solidFill>
                            <a:srgbClr val="000000"/>
                          </a:solidFill>
                          <a:effectLst/>
                          <a:latin typeface="verdana"/>
                        </a:rPr>
                        <a:t> </a:t>
                      </a:r>
                      <a:r>
                        <a:rPr lang="it-IT" b="1" i="0" dirty="0">
                          <a:solidFill>
                            <a:srgbClr val="000000"/>
                          </a:solidFill>
                          <a:effectLst/>
                          <a:latin typeface="verdana"/>
                        </a:rPr>
                        <a:t>che</a:t>
                      </a:r>
                      <a:r>
                        <a:rPr lang="it-IT" b="0" i="0" dirty="0">
                          <a:solidFill>
                            <a:srgbClr val="000000"/>
                          </a:solidFill>
                          <a:effectLst/>
                          <a:latin typeface="verdana"/>
                        </a:rPr>
                        <a:t> </a:t>
                      </a:r>
                      <a:r>
                        <a:rPr lang="it-IT" b="1" i="0" dirty="0">
                          <a:solidFill>
                            <a:srgbClr val="000000"/>
                          </a:solidFill>
                          <a:effectLst/>
                          <a:latin typeface="verdana"/>
                        </a:rPr>
                        <a:t>ne</a:t>
                      </a:r>
                      <a:r>
                        <a:rPr lang="it-IT" b="0" i="0" dirty="0">
                          <a:solidFill>
                            <a:srgbClr val="000000"/>
                          </a:solidFill>
                          <a:effectLst/>
                          <a:latin typeface="verdana"/>
                        </a:rPr>
                        <a:t> </a:t>
                      </a:r>
                      <a:r>
                        <a:rPr lang="it-IT" b="1" i="0" dirty="0">
                          <a:solidFill>
                            <a:srgbClr val="000000"/>
                          </a:solidFill>
                          <a:effectLst/>
                          <a:latin typeface="verdana"/>
                        </a:rPr>
                        <a:t>esce</a:t>
                      </a:r>
                      <a:r>
                        <a:rPr lang="it-IT" b="0" i="0" dirty="0">
                          <a:solidFill>
                            <a:srgbClr val="000000"/>
                          </a:solidFill>
                          <a:effectLst/>
                          <a:latin typeface="verdana"/>
                        </a:rPr>
                        <a:t> </a:t>
                      </a:r>
                      <a:r>
                        <a:rPr lang="it-IT" b="1" i="0" dirty="0">
                          <a:solidFill>
                            <a:srgbClr val="000000"/>
                          </a:solidFill>
                          <a:effectLst/>
                          <a:latin typeface="verdana"/>
                        </a:rPr>
                        <a:t>si</a:t>
                      </a:r>
                      <a:r>
                        <a:rPr lang="it-IT" b="0" i="0" dirty="0">
                          <a:solidFill>
                            <a:srgbClr val="000000"/>
                          </a:solidFill>
                          <a:effectLst/>
                          <a:latin typeface="verdana"/>
                        </a:rPr>
                        <a:t> </a:t>
                      </a:r>
                      <a:r>
                        <a:rPr lang="it-IT" b="0" i="0" dirty="0">
                          <a:solidFill>
                            <a:srgbClr val="000000"/>
                          </a:solidFill>
                          <a:effectLst/>
                          <a:latin typeface="times new roman"/>
                        </a:rPr>
                        <a:t>solidifica</a:t>
                      </a:r>
                      <a:r>
                        <a:rPr lang="it-IT" b="0" i="0" dirty="0">
                          <a:solidFill>
                            <a:srgbClr val="000000"/>
                          </a:solidFill>
                          <a:effectLst/>
                          <a:latin typeface="verdana"/>
                        </a:rPr>
                        <a:t> </a:t>
                      </a:r>
                      <a:r>
                        <a:rPr lang="it-IT" b="1" i="0" dirty="0">
                          <a:solidFill>
                            <a:srgbClr val="000000"/>
                          </a:solidFill>
                          <a:effectLst/>
                          <a:latin typeface="verdana"/>
                        </a:rPr>
                        <a:t>in</a:t>
                      </a:r>
                      <a:r>
                        <a:rPr lang="it-IT" b="0" i="0" dirty="0">
                          <a:solidFill>
                            <a:srgbClr val="000000"/>
                          </a:solidFill>
                          <a:effectLst/>
                          <a:latin typeface="verdana"/>
                        </a:rPr>
                        <a:t> </a:t>
                      </a:r>
                      <a:r>
                        <a:rPr lang="it-IT" b="1" i="0" dirty="0">
                          <a:solidFill>
                            <a:srgbClr val="000000"/>
                          </a:solidFill>
                          <a:effectLst/>
                          <a:latin typeface="verdana"/>
                        </a:rPr>
                        <a:t>fretta</a:t>
                      </a:r>
                      <a:r>
                        <a:rPr lang="it-IT" b="0" i="0" dirty="0">
                          <a:solidFill>
                            <a:srgbClr val="000000"/>
                          </a:solidFill>
                          <a:effectLst/>
                          <a:latin typeface="verdana"/>
                        </a:rPr>
                        <a:t>, </a:t>
                      </a:r>
                      <a:r>
                        <a:rPr lang="it-IT" b="1" i="0" dirty="0">
                          <a:solidFill>
                            <a:srgbClr val="000000"/>
                          </a:solidFill>
                          <a:effectLst/>
                          <a:latin typeface="verdana"/>
                        </a:rPr>
                        <a:t>così</a:t>
                      </a:r>
                      <a:r>
                        <a:rPr lang="it-IT" b="0" i="0" dirty="0">
                          <a:solidFill>
                            <a:srgbClr val="000000"/>
                          </a:solidFill>
                          <a:effectLst/>
                          <a:latin typeface="verdana"/>
                        </a:rPr>
                        <a:t> </a:t>
                      </a:r>
                      <a:r>
                        <a:rPr lang="it-IT" b="1" i="0" dirty="0">
                          <a:solidFill>
                            <a:srgbClr val="000000"/>
                          </a:solidFill>
                          <a:effectLst/>
                          <a:latin typeface="verdana"/>
                        </a:rPr>
                        <a:t>le</a:t>
                      </a:r>
                      <a:r>
                        <a:rPr lang="it-IT" b="0" i="0" dirty="0">
                          <a:solidFill>
                            <a:srgbClr val="000000"/>
                          </a:solidFill>
                          <a:effectLst/>
                          <a:latin typeface="verdana"/>
                        </a:rPr>
                        <a:t> </a:t>
                      </a:r>
                      <a:r>
                        <a:rPr lang="it-IT" b="1" i="0" dirty="0">
                          <a:solidFill>
                            <a:srgbClr val="000000"/>
                          </a:solidFill>
                          <a:effectLst/>
                          <a:latin typeface="verdana"/>
                        </a:rPr>
                        <a:t>varie</a:t>
                      </a:r>
                      <a:r>
                        <a:rPr lang="it-IT" b="0" i="0" dirty="0">
                          <a:solidFill>
                            <a:srgbClr val="000000"/>
                          </a:solidFill>
                          <a:effectLst/>
                          <a:latin typeface="verdana"/>
                        </a:rPr>
                        <a:t> </a:t>
                      </a:r>
                      <a:r>
                        <a:rPr lang="it-IT" b="0" i="1" dirty="0">
                          <a:solidFill>
                            <a:srgbClr val="000000"/>
                          </a:solidFill>
                          <a:effectLst/>
                          <a:latin typeface="verdana"/>
                        </a:rPr>
                        <a:t>colate</a:t>
                      </a:r>
                      <a:r>
                        <a:rPr lang="it-IT" b="0" i="0" dirty="0">
                          <a:solidFill>
                            <a:srgbClr val="000000"/>
                          </a:solidFill>
                          <a:effectLst/>
                          <a:latin typeface="verdana"/>
                        </a:rPr>
                        <a:t> successive </a:t>
                      </a:r>
                      <a:r>
                        <a:rPr lang="it-IT" b="1" i="0" dirty="0">
                          <a:solidFill>
                            <a:srgbClr val="000000"/>
                          </a:solidFill>
                          <a:effectLst/>
                          <a:latin typeface="verdana"/>
                        </a:rPr>
                        <a:t>costruiscono</a:t>
                      </a:r>
                      <a:r>
                        <a:rPr lang="it-IT" b="0" i="0" dirty="0">
                          <a:solidFill>
                            <a:srgbClr val="000000"/>
                          </a:solidFill>
                          <a:effectLst/>
                          <a:latin typeface="verdana"/>
                        </a:rPr>
                        <a:t> </a:t>
                      </a:r>
                      <a:r>
                        <a:rPr lang="it-IT" b="1" i="0" dirty="0">
                          <a:solidFill>
                            <a:srgbClr val="000000"/>
                          </a:solidFill>
                          <a:effectLst/>
                          <a:latin typeface="verdana"/>
                        </a:rPr>
                        <a:t>monti</a:t>
                      </a:r>
                      <a:r>
                        <a:rPr lang="it-IT" b="0" i="0" dirty="0">
                          <a:solidFill>
                            <a:srgbClr val="000000"/>
                          </a:solidFill>
                          <a:effectLst/>
                          <a:latin typeface="verdana"/>
                        </a:rPr>
                        <a:t> </a:t>
                      </a:r>
                      <a:r>
                        <a:rPr lang="it-IT" b="1" i="0" dirty="0">
                          <a:solidFill>
                            <a:srgbClr val="000000"/>
                          </a:solidFill>
                          <a:effectLst/>
                          <a:latin typeface="verdana"/>
                        </a:rPr>
                        <a:t>alti</a:t>
                      </a:r>
                      <a:r>
                        <a:rPr lang="it-IT" b="0" i="0" dirty="0">
                          <a:solidFill>
                            <a:srgbClr val="000000"/>
                          </a:solidFill>
                          <a:effectLst/>
                          <a:latin typeface="verdana"/>
                        </a:rPr>
                        <a:t> </a:t>
                      </a:r>
                      <a:br>
                        <a:rPr lang="it-IT" b="0" i="0" dirty="0">
                          <a:solidFill>
                            <a:srgbClr val="000000"/>
                          </a:solidFill>
                          <a:effectLst/>
                          <a:latin typeface="verdana"/>
                        </a:rPr>
                      </a:br>
                      <a:r>
                        <a:rPr lang="it-IT" b="1" i="0" dirty="0">
                          <a:solidFill>
                            <a:srgbClr val="000000"/>
                          </a:solidFill>
                          <a:effectLst/>
                          <a:latin typeface="verdana"/>
                        </a:rPr>
                        <a:t>anche</a:t>
                      </a:r>
                      <a:r>
                        <a:rPr lang="it-IT" b="0" i="0" dirty="0">
                          <a:solidFill>
                            <a:srgbClr val="000000"/>
                          </a:solidFill>
                          <a:effectLst/>
                          <a:latin typeface="verdana"/>
                        </a:rPr>
                        <a:t> </a:t>
                      </a:r>
                      <a:r>
                        <a:rPr lang="it-IT" b="1" i="0" dirty="0">
                          <a:solidFill>
                            <a:srgbClr val="000000"/>
                          </a:solidFill>
                          <a:effectLst/>
                          <a:latin typeface="verdana"/>
                        </a:rPr>
                        <a:t>migliaia</a:t>
                      </a:r>
                      <a:r>
                        <a:rPr lang="it-IT" b="0" i="0" dirty="0">
                          <a:solidFill>
                            <a:srgbClr val="000000"/>
                          </a:solidFill>
                          <a:effectLst/>
                          <a:latin typeface="verdana"/>
                        </a:rPr>
                        <a:t> </a:t>
                      </a:r>
                      <a:r>
                        <a:rPr lang="it-IT" b="1" i="0" dirty="0">
                          <a:solidFill>
                            <a:srgbClr val="000000"/>
                          </a:solidFill>
                          <a:effectLst/>
                          <a:latin typeface="verdana"/>
                        </a:rPr>
                        <a:t>di</a:t>
                      </a:r>
                      <a:r>
                        <a:rPr lang="it-IT" b="0" i="0" dirty="0">
                          <a:solidFill>
                            <a:srgbClr val="000000"/>
                          </a:solidFill>
                          <a:effectLst/>
                          <a:latin typeface="verdana"/>
                        </a:rPr>
                        <a:t> </a:t>
                      </a:r>
                      <a:r>
                        <a:rPr lang="it-IT" b="1" i="0" dirty="0">
                          <a:solidFill>
                            <a:srgbClr val="000000"/>
                          </a:solidFill>
                          <a:effectLst/>
                          <a:latin typeface="verdana"/>
                        </a:rPr>
                        <a:t>metri</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54</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graphicFrame>
        <p:nvGraphicFramePr>
          <p:cNvPr id="5" name="Tabella 4"/>
          <p:cNvGraphicFramePr>
            <a:graphicFrameLocks noGrp="1"/>
          </p:cNvGraphicFramePr>
          <p:nvPr>
            <p:extLst>
              <p:ext uri="{D42A27DB-BD31-4B8C-83A1-F6EECF244321}">
                <p14:modId xmlns:p14="http://schemas.microsoft.com/office/powerpoint/2010/main" val="1818568447"/>
              </p:ext>
            </p:extLst>
          </p:nvPr>
        </p:nvGraphicFramePr>
        <p:xfrm>
          <a:off x="323528" y="1628800"/>
          <a:ext cx="8568952" cy="590550"/>
        </p:xfrm>
        <a:graphic>
          <a:graphicData uri="http://schemas.openxmlformats.org/drawingml/2006/table">
            <a:tbl>
              <a:tblPr/>
              <a:tblGrid>
                <a:gridCol w="8095529"/>
                <a:gridCol w="473423"/>
              </a:tblGrid>
              <a:tr h="0">
                <a:tc>
                  <a:txBody>
                    <a:bodyPr/>
                    <a:lstStyle/>
                    <a:p>
                      <a:pPr algn="l" fontAlgn="t"/>
                      <a:r>
                        <a:rPr lang="it-IT" b="1" i="0" dirty="0">
                          <a:solidFill>
                            <a:srgbClr val="000000"/>
                          </a:solidFill>
                          <a:effectLst/>
                          <a:latin typeface="verdana"/>
                        </a:rPr>
                        <a:t>IN</a:t>
                      </a:r>
                      <a:r>
                        <a:rPr lang="it-IT" b="0" i="0" dirty="0">
                          <a:solidFill>
                            <a:srgbClr val="000000"/>
                          </a:solidFill>
                          <a:effectLst/>
                          <a:latin typeface="verdana"/>
                        </a:rPr>
                        <a:t> </a:t>
                      </a:r>
                      <a:r>
                        <a:rPr lang="it-IT" b="1" i="0" dirty="0">
                          <a:solidFill>
                            <a:srgbClr val="000000"/>
                          </a:solidFill>
                          <a:effectLst/>
                          <a:latin typeface="verdana"/>
                        </a:rPr>
                        <a:t>questo</a:t>
                      </a:r>
                      <a:r>
                        <a:rPr lang="it-IT" b="0" i="0" dirty="0">
                          <a:solidFill>
                            <a:srgbClr val="000000"/>
                          </a:solidFill>
                          <a:effectLst/>
                          <a:latin typeface="verdana"/>
                        </a:rPr>
                        <a:t> </a:t>
                      </a:r>
                      <a:r>
                        <a:rPr lang="it-IT" b="1" i="0" dirty="0">
                          <a:solidFill>
                            <a:srgbClr val="000000"/>
                          </a:solidFill>
                          <a:effectLst/>
                          <a:latin typeface="verdana"/>
                        </a:rPr>
                        <a:t>tipo</a:t>
                      </a:r>
                      <a:r>
                        <a:rPr lang="it-IT" b="0" i="0" dirty="0">
                          <a:solidFill>
                            <a:srgbClr val="000000"/>
                          </a:solidFill>
                          <a:effectLst/>
                          <a:latin typeface="verdana"/>
                        </a:rPr>
                        <a:t> </a:t>
                      </a:r>
                      <a:r>
                        <a:rPr lang="it-IT" b="1" i="0" dirty="0">
                          <a:solidFill>
                            <a:srgbClr val="000000"/>
                          </a:solidFill>
                          <a:effectLst/>
                          <a:latin typeface="verdana"/>
                        </a:rPr>
                        <a:t>di</a:t>
                      </a:r>
                      <a:r>
                        <a:rPr lang="it-IT" b="0" i="0" dirty="0">
                          <a:solidFill>
                            <a:srgbClr val="000000"/>
                          </a:solidFill>
                          <a:effectLst/>
                          <a:latin typeface="verdana"/>
                        </a:rPr>
                        <a:t> vulcani </a:t>
                      </a:r>
                      <a:r>
                        <a:rPr lang="it-IT" b="1" i="0" dirty="0">
                          <a:solidFill>
                            <a:srgbClr val="000000"/>
                          </a:solidFill>
                          <a:effectLst/>
                          <a:latin typeface="verdana"/>
                        </a:rPr>
                        <a:t>le</a:t>
                      </a:r>
                      <a:r>
                        <a:rPr lang="it-IT" b="0" i="0" dirty="0">
                          <a:solidFill>
                            <a:srgbClr val="000000"/>
                          </a:solidFill>
                          <a:effectLst/>
                          <a:latin typeface="verdana"/>
                        </a:rPr>
                        <a:t> </a:t>
                      </a:r>
                      <a:r>
                        <a:rPr lang="it-IT" b="0" i="0" dirty="0">
                          <a:solidFill>
                            <a:srgbClr val="000000"/>
                          </a:solidFill>
                          <a:effectLst/>
                          <a:latin typeface="times new roman"/>
                        </a:rPr>
                        <a:t>eruzioni</a:t>
                      </a:r>
                      <a:r>
                        <a:rPr lang="it-IT" b="0" i="0" dirty="0">
                          <a:solidFill>
                            <a:srgbClr val="000000"/>
                          </a:solidFill>
                          <a:effectLst/>
                          <a:latin typeface="verdana"/>
                        </a:rPr>
                        <a:t> </a:t>
                      </a:r>
                      <a:r>
                        <a:rPr lang="it-IT" b="1" i="0" dirty="0">
                          <a:solidFill>
                            <a:srgbClr val="000000"/>
                          </a:solidFill>
                          <a:effectLst/>
                          <a:latin typeface="verdana"/>
                        </a:rPr>
                        <a:t>sono</a:t>
                      </a:r>
                      <a:r>
                        <a:rPr lang="it-IT" b="0" i="0" dirty="0">
                          <a:solidFill>
                            <a:srgbClr val="000000"/>
                          </a:solidFill>
                          <a:effectLst/>
                          <a:latin typeface="verdana"/>
                        </a:rPr>
                        <a:t> </a:t>
                      </a:r>
                      <a:r>
                        <a:rPr lang="it-IT" b="1" i="0" dirty="0">
                          <a:solidFill>
                            <a:srgbClr val="000000"/>
                          </a:solidFill>
                          <a:effectLst/>
                          <a:latin typeface="verdana"/>
                        </a:rPr>
                        <a:t>più</a:t>
                      </a:r>
                      <a:r>
                        <a:rPr lang="it-IT" b="0" i="0" dirty="0">
                          <a:solidFill>
                            <a:srgbClr val="000000"/>
                          </a:solidFill>
                          <a:effectLst/>
                          <a:latin typeface="verdana"/>
                        </a:rPr>
                        <a:t> </a:t>
                      </a:r>
                      <a:r>
                        <a:rPr lang="it-IT" b="1" i="0" dirty="0">
                          <a:solidFill>
                            <a:srgbClr val="000000"/>
                          </a:solidFill>
                          <a:effectLst/>
                          <a:latin typeface="verdana"/>
                        </a:rPr>
                        <a:t>violente</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73</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sp>
        <p:nvSpPr>
          <p:cNvPr id="6" name="Rectangle 1"/>
          <p:cNvSpPr>
            <a:spLocks noChangeArrowheads="1"/>
          </p:cNvSpPr>
          <p:nvPr/>
        </p:nvSpPr>
        <p:spPr bwMode="auto">
          <a:xfrm>
            <a:off x="976313" y="3408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cs typeface="Arial" pitchFamily="34" charset="0"/>
              </a:rPr>
              <a:t/>
            </a:r>
            <a:br>
              <a:rPr kumimoji="0" lang="it-IT" altLang="it-IT" sz="1800" b="0" i="0" u="none" strike="noStrike" cap="none" normalizeH="0" baseline="0" smtClean="0">
                <a:ln>
                  <a:noFill/>
                </a:ln>
                <a:solidFill>
                  <a:schemeClr val="tx1"/>
                </a:solidFill>
                <a:effectLst/>
                <a:latin typeface="Arial" pitchFamily="34" charset="0"/>
                <a:cs typeface="Arial" pitchFamily="34" charset="0"/>
              </a:rPr>
            </a:b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7" name="Tabella 6"/>
          <p:cNvGraphicFramePr>
            <a:graphicFrameLocks noGrp="1"/>
          </p:cNvGraphicFramePr>
          <p:nvPr>
            <p:extLst>
              <p:ext uri="{D42A27DB-BD31-4B8C-83A1-F6EECF244321}">
                <p14:modId xmlns:p14="http://schemas.microsoft.com/office/powerpoint/2010/main" val="1903176664"/>
              </p:ext>
            </p:extLst>
          </p:nvPr>
        </p:nvGraphicFramePr>
        <p:xfrm>
          <a:off x="323528" y="2553336"/>
          <a:ext cx="8568952" cy="624840"/>
        </p:xfrm>
        <a:graphic>
          <a:graphicData uri="http://schemas.openxmlformats.org/drawingml/2006/table">
            <a:tbl>
              <a:tblPr/>
              <a:tblGrid>
                <a:gridCol w="8095529"/>
                <a:gridCol w="473423"/>
              </a:tblGrid>
              <a:tr h="0">
                <a:tc>
                  <a:txBody>
                    <a:bodyPr/>
                    <a:lstStyle/>
                    <a:p>
                      <a:pPr algn="l" fontAlgn="t"/>
                      <a:r>
                        <a:rPr lang="it-IT" b="1" i="0" dirty="0">
                          <a:solidFill>
                            <a:srgbClr val="000000"/>
                          </a:solidFill>
                          <a:effectLst/>
                          <a:latin typeface="verdana"/>
                        </a:rPr>
                        <a:t>Infatti</a:t>
                      </a:r>
                      <a:r>
                        <a:rPr lang="it-IT" b="0" i="0" dirty="0">
                          <a:solidFill>
                            <a:srgbClr val="000000"/>
                          </a:solidFill>
                          <a:effectLst/>
                          <a:latin typeface="verdana"/>
                        </a:rPr>
                        <a:t> </a:t>
                      </a:r>
                      <a:r>
                        <a:rPr lang="it-IT" b="1" i="0" dirty="0">
                          <a:solidFill>
                            <a:srgbClr val="000000"/>
                          </a:solidFill>
                          <a:effectLst/>
                          <a:latin typeface="verdana"/>
                        </a:rPr>
                        <a:t>i</a:t>
                      </a:r>
                      <a:r>
                        <a:rPr lang="it-IT" b="0" i="0" dirty="0">
                          <a:solidFill>
                            <a:srgbClr val="000000"/>
                          </a:solidFill>
                          <a:effectLst/>
                          <a:latin typeface="verdana"/>
                        </a:rPr>
                        <a:t> </a:t>
                      </a:r>
                      <a:r>
                        <a:rPr lang="it-IT" b="1" i="0" dirty="0">
                          <a:solidFill>
                            <a:srgbClr val="000000"/>
                          </a:solidFill>
                          <a:effectLst/>
                          <a:latin typeface="verdana"/>
                        </a:rPr>
                        <a:t>gas</a:t>
                      </a:r>
                      <a:r>
                        <a:rPr lang="it-IT" b="0" i="0" dirty="0">
                          <a:solidFill>
                            <a:srgbClr val="000000"/>
                          </a:solidFill>
                          <a:effectLst/>
                          <a:latin typeface="verdana"/>
                        </a:rPr>
                        <a:t> </a:t>
                      </a:r>
                      <a:r>
                        <a:rPr lang="it-IT" b="1" i="0" dirty="0">
                          <a:solidFill>
                            <a:srgbClr val="000000"/>
                          </a:solidFill>
                          <a:effectLst/>
                          <a:latin typeface="verdana"/>
                        </a:rPr>
                        <a:t>che</a:t>
                      </a:r>
                      <a:r>
                        <a:rPr lang="it-IT" b="0" i="0" dirty="0">
                          <a:solidFill>
                            <a:srgbClr val="000000"/>
                          </a:solidFill>
                          <a:effectLst/>
                          <a:latin typeface="verdana"/>
                        </a:rPr>
                        <a:t> </a:t>
                      </a:r>
                      <a:r>
                        <a:rPr lang="it-IT" b="1" i="0" dirty="0">
                          <a:solidFill>
                            <a:srgbClr val="000000"/>
                          </a:solidFill>
                          <a:effectLst/>
                          <a:latin typeface="verdana"/>
                        </a:rPr>
                        <a:t>si</a:t>
                      </a:r>
                      <a:r>
                        <a:rPr lang="it-IT" b="0" i="0" dirty="0">
                          <a:solidFill>
                            <a:srgbClr val="000000"/>
                          </a:solidFill>
                          <a:effectLst/>
                          <a:latin typeface="verdana"/>
                        </a:rPr>
                        <a:t> </a:t>
                      </a:r>
                      <a:r>
                        <a:rPr lang="it-IT" b="1" i="0" dirty="0">
                          <a:solidFill>
                            <a:srgbClr val="000000"/>
                          </a:solidFill>
                          <a:effectLst/>
                          <a:latin typeface="verdana"/>
                        </a:rPr>
                        <a:t>fanno</a:t>
                      </a:r>
                      <a:r>
                        <a:rPr lang="it-IT" b="0" i="0" dirty="0">
                          <a:solidFill>
                            <a:srgbClr val="000000"/>
                          </a:solidFill>
                          <a:effectLst/>
                          <a:latin typeface="verdana"/>
                        </a:rPr>
                        <a:t> </a:t>
                      </a:r>
                      <a:r>
                        <a:rPr lang="it-IT" b="1" i="0" dirty="0">
                          <a:solidFill>
                            <a:srgbClr val="000000"/>
                          </a:solidFill>
                          <a:effectLst/>
                          <a:latin typeface="verdana"/>
                        </a:rPr>
                        <a:t>strada</a:t>
                      </a:r>
                      <a:r>
                        <a:rPr lang="it-IT" b="0" i="0" dirty="0">
                          <a:solidFill>
                            <a:srgbClr val="000000"/>
                          </a:solidFill>
                          <a:effectLst/>
                          <a:latin typeface="verdana"/>
                        </a:rPr>
                        <a:t> </a:t>
                      </a:r>
                      <a:r>
                        <a:rPr lang="it-IT" b="1" i="0" dirty="0">
                          <a:solidFill>
                            <a:srgbClr val="000000"/>
                          </a:solidFill>
                          <a:effectLst/>
                          <a:latin typeface="verdana"/>
                        </a:rPr>
                        <a:t>lungo</a:t>
                      </a:r>
                      <a:r>
                        <a:rPr lang="it-IT" b="0" i="0" dirty="0">
                          <a:solidFill>
                            <a:srgbClr val="000000"/>
                          </a:solidFill>
                          <a:effectLst/>
                          <a:latin typeface="verdana"/>
                        </a:rPr>
                        <a:t> </a:t>
                      </a:r>
                      <a:r>
                        <a:rPr lang="it-IT" b="1" i="0" dirty="0">
                          <a:solidFill>
                            <a:srgbClr val="000000"/>
                          </a:solidFill>
                          <a:effectLst/>
                          <a:latin typeface="verdana"/>
                        </a:rPr>
                        <a:t>il</a:t>
                      </a:r>
                      <a:r>
                        <a:rPr lang="it-IT" b="0" i="0" dirty="0">
                          <a:solidFill>
                            <a:srgbClr val="000000"/>
                          </a:solidFill>
                          <a:effectLst/>
                          <a:latin typeface="verdana"/>
                        </a:rPr>
                        <a:t> </a:t>
                      </a:r>
                      <a:r>
                        <a:rPr lang="it-IT" b="0" i="0" dirty="0" smtClean="0">
                          <a:solidFill>
                            <a:srgbClr val="000000"/>
                          </a:solidFill>
                          <a:effectLst/>
                          <a:latin typeface="times new roman"/>
                        </a:rPr>
                        <a:t>camino sono</a:t>
                      </a:r>
                      <a:r>
                        <a:rPr lang="it-IT" b="0" i="0" dirty="0">
                          <a:solidFill>
                            <a:srgbClr val="000000"/>
                          </a:solidFill>
                          <a:effectLst/>
                          <a:latin typeface="verdana"/>
                        </a:rPr>
                        <a:t> </a:t>
                      </a:r>
                      <a:r>
                        <a:rPr lang="it-IT" b="0" i="1" dirty="0">
                          <a:solidFill>
                            <a:srgbClr val="000000"/>
                          </a:solidFill>
                          <a:effectLst/>
                          <a:latin typeface="verdana"/>
                        </a:rPr>
                        <a:t>ostacolati</a:t>
                      </a:r>
                      <a:r>
                        <a:rPr lang="it-IT" b="0" i="0" dirty="0">
                          <a:solidFill>
                            <a:srgbClr val="000000"/>
                          </a:solidFill>
                          <a:effectLst/>
                          <a:latin typeface="verdana"/>
                        </a:rPr>
                        <a:t> </a:t>
                      </a:r>
                      <a:r>
                        <a:rPr lang="it-IT" b="1" i="0" dirty="0">
                          <a:solidFill>
                            <a:srgbClr val="000000"/>
                          </a:solidFill>
                          <a:effectLst/>
                          <a:latin typeface="verdana"/>
                        </a:rPr>
                        <a:t>dalla</a:t>
                      </a:r>
                      <a:r>
                        <a:rPr lang="it-IT" b="0" i="0" dirty="0">
                          <a:solidFill>
                            <a:srgbClr val="000000"/>
                          </a:solidFill>
                          <a:effectLst/>
                          <a:latin typeface="verdana"/>
                        </a:rPr>
                        <a:t> </a:t>
                      </a:r>
                      <a:r>
                        <a:rPr lang="it-IT" b="0" i="0" dirty="0">
                          <a:solidFill>
                            <a:srgbClr val="000000"/>
                          </a:solidFill>
                          <a:effectLst/>
                          <a:latin typeface="times new roman"/>
                        </a:rPr>
                        <a:t>densità</a:t>
                      </a:r>
                      <a:r>
                        <a:rPr lang="it-IT" b="0" i="0" dirty="0">
                          <a:solidFill>
                            <a:srgbClr val="000000"/>
                          </a:solidFill>
                          <a:effectLst/>
                          <a:latin typeface="verdana"/>
                        </a:rPr>
                        <a:t> </a:t>
                      </a:r>
                      <a:r>
                        <a:rPr lang="it-IT" b="1" i="0" dirty="0">
                          <a:solidFill>
                            <a:srgbClr val="000000"/>
                          </a:solidFill>
                          <a:effectLst/>
                          <a:latin typeface="verdana"/>
                        </a:rPr>
                        <a:t>del</a:t>
                      </a:r>
                      <a:r>
                        <a:rPr lang="it-IT" b="0" i="0" dirty="0">
                          <a:solidFill>
                            <a:srgbClr val="000000"/>
                          </a:solidFill>
                          <a:effectLst/>
                          <a:latin typeface="verdana"/>
                        </a:rPr>
                        <a:t> </a:t>
                      </a:r>
                      <a:r>
                        <a:rPr lang="it-IT" b="0" i="0" dirty="0">
                          <a:solidFill>
                            <a:srgbClr val="000000"/>
                          </a:solidFill>
                          <a:effectLst/>
                          <a:latin typeface="times new roman"/>
                        </a:rPr>
                        <a:t>magma</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60</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graphicFrame>
        <p:nvGraphicFramePr>
          <p:cNvPr id="8" name="Tabella 7"/>
          <p:cNvGraphicFramePr>
            <a:graphicFrameLocks noGrp="1"/>
          </p:cNvGraphicFramePr>
          <p:nvPr>
            <p:extLst>
              <p:ext uri="{D42A27DB-BD31-4B8C-83A1-F6EECF244321}">
                <p14:modId xmlns:p14="http://schemas.microsoft.com/office/powerpoint/2010/main" val="1184764228"/>
              </p:ext>
            </p:extLst>
          </p:nvPr>
        </p:nvGraphicFramePr>
        <p:xfrm>
          <a:off x="251520" y="3501008"/>
          <a:ext cx="8640960" cy="899160"/>
        </p:xfrm>
        <a:graphic>
          <a:graphicData uri="http://schemas.openxmlformats.org/drawingml/2006/table">
            <a:tbl>
              <a:tblPr/>
              <a:tblGrid>
                <a:gridCol w="8163558"/>
                <a:gridCol w="477402"/>
              </a:tblGrid>
              <a:tr h="0">
                <a:tc>
                  <a:txBody>
                    <a:bodyPr/>
                    <a:lstStyle/>
                    <a:p>
                      <a:pPr algn="l" fontAlgn="t"/>
                      <a:r>
                        <a:rPr lang="it-IT" b="1" i="0" dirty="0">
                          <a:solidFill>
                            <a:srgbClr val="000000"/>
                          </a:solidFill>
                          <a:effectLst/>
                          <a:latin typeface="verdana"/>
                        </a:rPr>
                        <a:t>Quando</a:t>
                      </a:r>
                      <a:r>
                        <a:rPr lang="it-IT" b="0" i="0" dirty="0">
                          <a:solidFill>
                            <a:srgbClr val="000000"/>
                          </a:solidFill>
                          <a:effectLst/>
                          <a:latin typeface="verdana"/>
                        </a:rPr>
                        <a:t> </a:t>
                      </a:r>
                      <a:r>
                        <a:rPr lang="it-IT" b="1" i="0" dirty="0">
                          <a:solidFill>
                            <a:srgbClr val="000000"/>
                          </a:solidFill>
                          <a:effectLst/>
                          <a:latin typeface="verdana"/>
                        </a:rPr>
                        <a:t>la</a:t>
                      </a:r>
                      <a:r>
                        <a:rPr lang="it-IT" b="0" i="0" dirty="0">
                          <a:solidFill>
                            <a:srgbClr val="000000"/>
                          </a:solidFill>
                          <a:effectLst/>
                          <a:latin typeface="verdana"/>
                        </a:rPr>
                        <a:t> </a:t>
                      </a:r>
                      <a:r>
                        <a:rPr lang="it-IT" b="1" i="0" dirty="0">
                          <a:solidFill>
                            <a:srgbClr val="000000"/>
                          </a:solidFill>
                          <a:effectLst/>
                          <a:latin typeface="verdana"/>
                        </a:rPr>
                        <a:t>pressione</a:t>
                      </a:r>
                      <a:r>
                        <a:rPr lang="it-IT" b="0" i="0" dirty="0">
                          <a:solidFill>
                            <a:srgbClr val="000000"/>
                          </a:solidFill>
                          <a:effectLst/>
                          <a:latin typeface="verdana"/>
                        </a:rPr>
                        <a:t> </a:t>
                      </a:r>
                      <a:r>
                        <a:rPr lang="it-IT" b="1" i="0" dirty="0">
                          <a:solidFill>
                            <a:srgbClr val="000000"/>
                          </a:solidFill>
                          <a:effectLst/>
                          <a:latin typeface="verdana"/>
                        </a:rPr>
                        <a:t>diventa</a:t>
                      </a:r>
                      <a:r>
                        <a:rPr lang="it-IT" b="0" i="0" dirty="0">
                          <a:solidFill>
                            <a:srgbClr val="000000"/>
                          </a:solidFill>
                          <a:effectLst/>
                          <a:latin typeface="verdana"/>
                        </a:rPr>
                        <a:t> </a:t>
                      </a:r>
                      <a:r>
                        <a:rPr lang="it-IT" b="0" i="0" dirty="0">
                          <a:solidFill>
                            <a:srgbClr val="000000"/>
                          </a:solidFill>
                          <a:effectLst/>
                          <a:latin typeface="times new roman"/>
                        </a:rPr>
                        <a:t>insostenibile</a:t>
                      </a:r>
                      <a:r>
                        <a:rPr lang="it-IT" b="0" i="0" dirty="0">
                          <a:solidFill>
                            <a:srgbClr val="000000"/>
                          </a:solidFill>
                          <a:effectLst/>
                          <a:latin typeface="verdana"/>
                        </a:rPr>
                        <a:t> </a:t>
                      </a:r>
                      <a:r>
                        <a:rPr lang="it-IT" b="1" i="0" dirty="0">
                          <a:solidFill>
                            <a:srgbClr val="000000"/>
                          </a:solidFill>
                          <a:effectLst/>
                          <a:latin typeface="verdana"/>
                        </a:rPr>
                        <a:t>ci</a:t>
                      </a:r>
                      <a:r>
                        <a:rPr lang="it-IT" b="0" i="0" dirty="0">
                          <a:solidFill>
                            <a:srgbClr val="000000"/>
                          </a:solidFill>
                          <a:effectLst/>
                          <a:latin typeface="verdana"/>
                        </a:rPr>
                        <a:t> </a:t>
                      </a:r>
                      <a:r>
                        <a:rPr lang="it-IT" b="1" i="0" dirty="0">
                          <a:solidFill>
                            <a:srgbClr val="000000"/>
                          </a:solidFill>
                          <a:effectLst/>
                          <a:latin typeface="verdana"/>
                        </a:rPr>
                        <a:t>sono</a:t>
                      </a:r>
                      <a:r>
                        <a:rPr lang="it-IT" b="0" i="0" dirty="0">
                          <a:solidFill>
                            <a:srgbClr val="000000"/>
                          </a:solidFill>
                          <a:effectLst/>
                          <a:latin typeface="verdana"/>
                        </a:rPr>
                        <a:t> </a:t>
                      </a:r>
                      <a:r>
                        <a:rPr lang="it-IT" b="1" i="0" dirty="0">
                          <a:solidFill>
                            <a:srgbClr val="000000"/>
                          </a:solidFill>
                          <a:effectLst/>
                          <a:latin typeface="verdana"/>
                        </a:rPr>
                        <a:t>grandi</a:t>
                      </a:r>
                      <a:r>
                        <a:rPr lang="it-IT" b="0" i="0" dirty="0">
                          <a:solidFill>
                            <a:srgbClr val="000000"/>
                          </a:solidFill>
                          <a:effectLst/>
                          <a:latin typeface="verdana"/>
                        </a:rPr>
                        <a:t> esplosioni, </a:t>
                      </a:r>
                      <a:r>
                        <a:rPr lang="it-IT" b="1" i="0" dirty="0">
                          <a:solidFill>
                            <a:srgbClr val="000000"/>
                          </a:solidFill>
                          <a:effectLst/>
                          <a:latin typeface="verdana"/>
                        </a:rPr>
                        <a:t>che</a:t>
                      </a:r>
                      <a:r>
                        <a:rPr lang="it-IT" b="0" i="0" dirty="0">
                          <a:solidFill>
                            <a:srgbClr val="000000"/>
                          </a:solidFill>
                          <a:effectLst/>
                          <a:latin typeface="verdana"/>
                        </a:rPr>
                        <a:t> </a:t>
                      </a:r>
                      <a:r>
                        <a:rPr lang="it-IT" b="1" i="0" dirty="0">
                          <a:solidFill>
                            <a:srgbClr val="000000"/>
                          </a:solidFill>
                          <a:effectLst/>
                          <a:latin typeface="verdana"/>
                        </a:rPr>
                        <a:t>possono</a:t>
                      </a:r>
                      <a:r>
                        <a:rPr lang="it-IT" b="0" i="0" dirty="0">
                          <a:solidFill>
                            <a:srgbClr val="000000"/>
                          </a:solidFill>
                          <a:effectLst/>
                          <a:latin typeface="verdana"/>
                        </a:rPr>
                        <a:t> </a:t>
                      </a:r>
                      <a:r>
                        <a:rPr lang="it-IT" b="0" i="0" dirty="0">
                          <a:solidFill>
                            <a:srgbClr val="000000"/>
                          </a:solidFill>
                          <a:effectLst/>
                          <a:latin typeface="times new roman"/>
                        </a:rPr>
                        <a:t>squarciare</a:t>
                      </a:r>
                      <a:r>
                        <a:rPr lang="it-IT" b="0" i="0" dirty="0">
                          <a:solidFill>
                            <a:srgbClr val="000000"/>
                          </a:solidFill>
                          <a:effectLst/>
                          <a:latin typeface="verdana"/>
                        </a:rPr>
                        <a:t> </a:t>
                      </a:r>
                      <a:r>
                        <a:rPr lang="it-IT" b="1" i="0" dirty="0">
                          <a:solidFill>
                            <a:srgbClr val="000000"/>
                          </a:solidFill>
                          <a:effectLst/>
                          <a:latin typeface="verdana"/>
                        </a:rPr>
                        <a:t>il</a:t>
                      </a:r>
                      <a:r>
                        <a:rPr lang="it-IT" b="0" i="0" dirty="0">
                          <a:solidFill>
                            <a:srgbClr val="000000"/>
                          </a:solidFill>
                          <a:effectLst/>
                          <a:latin typeface="verdana"/>
                        </a:rPr>
                        <a:t> </a:t>
                      </a:r>
                      <a:r>
                        <a:rPr lang="it-IT" b="0" i="1" dirty="0">
                          <a:solidFill>
                            <a:srgbClr val="000000"/>
                          </a:solidFill>
                          <a:effectLst/>
                          <a:latin typeface="verdana"/>
                        </a:rPr>
                        <a:t>cono</a:t>
                      </a:r>
                      <a:r>
                        <a:rPr lang="it-IT" b="0" i="0" dirty="0">
                          <a:solidFill>
                            <a:srgbClr val="000000"/>
                          </a:solidFill>
                          <a:effectLst/>
                          <a:latin typeface="verdana"/>
                        </a:rPr>
                        <a:t> </a:t>
                      </a:r>
                      <a:r>
                        <a:rPr lang="it-IT" b="0" i="0" dirty="0">
                          <a:solidFill>
                            <a:srgbClr val="000000"/>
                          </a:solidFill>
                          <a:effectLst/>
                          <a:latin typeface="times new roman"/>
                        </a:rPr>
                        <a:t>vulcanico</a:t>
                      </a:r>
                      <a:r>
                        <a:rPr lang="it-IT" b="0" i="0" dirty="0">
                          <a:solidFill>
                            <a:srgbClr val="000000"/>
                          </a:solidFill>
                          <a:effectLst/>
                          <a:latin typeface="verdana"/>
                        </a:rPr>
                        <a:t/>
                      </a:r>
                      <a:br>
                        <a:rPr lang="it-IT" b="0" i="0" dirty="0">
                          <a:solidFill>
                            <a:srgbClr val="000000"/>
                          </a:solidFill>
                          <a:effectLst/>
                          <a:latin typeface="verdana"/>
                        </a:rPr>
                      </a:br>
                      <a:r>
                        <a:rPr lang="it-IT" b="1" i="0" dirty="0">
                          <a:solidFill>
                            <a:srgbClr val="000000"/>
                          </a:solidFill>
                          <a:effectLst/>
                          <a:latin typeface="verdana"/>
                        </a:rPr>
                        <a:t>e</a:t>
                      </a:r>
                      <a:r>
                        <a:rPr lang="it-IT" b="0" i="0" dirty="0">
                          <a:solidFill>
                            <a:srgbClr val="000000"/>
                          </a:solidFill>
                          <a:effectLst/>
                          <a:latin typeface="verdana"/>
                        </a:rPr>
                        <a:t> proiettare </a:t>
                      </a:r>
                      <a:r>
                        <a:rPr lang="it-IT" b="1" i="0" dirty="0">
                          <a:solidFill>
                            <a:srgbClr val="000000"/>
                          </a:solidFill>
                          <a:effectLst/>
                          <a:latin typeface="verdana"/>
                        </a:rPr>
                        <a:t>il</a:t>
                      </a:r>
                      <a:r>
                        <a:rPr lang="it-IT" b="0" i="0" dirty="0">
                          <a:solidFill>
                            <a:srgbClr val="000000"/>
                          </a:solidFill>
                          <a:effectLst/>
                          <a:latin typeface="verdana"/>
                        </a:rPr>
                        <a:t> </a:t>
                      </a:r>
                      <a:r>
                        <a:rPr lang="it-IT" b="1" i="0" dirty="0">
                          <a:solidFill>
                            <a:srgbClr val="000000"/>
                          </a:solidFill>
                          <a:effectLst/>
                          <a:latin typeface="verdana"/>
                        </a:rPr>
                        <a:t>materiale</a:t>
                      </a:r>
                      <a:r>
                        <a:rPr lang="it-IT" b="0" i="0" dirty="0">
                          <a:solidFill>
                            <a:srgbClr val="000000"/>
                          </a:solidFill>
                          <a:effectLst/>
                          <a:latin typeface="verdana"/>
                        </a:rPr>
                        <a:t> </a:t>
                      </a:r>
                      <a:r>
                        <a:rPr lang="it-IT" b="1" i="0" dirty="0">
                          <a:solidFill>
                            <a:srgbClr val="000000"/>
                          </a:solidFill>
                          <a:effectLst/>
                          <a:latin typeface="verdana"/>
                        </a:rPr>
                        <a:t>a</a:t>
                      </a:r>
                      <a:r>
                        <a:rPr lang="it-IT" b="0" i="0" dirty="0">
                          <a:solidFill>
                            <a:srgbClr val="000000"/>
                          </a:solidFill>
                          <a:effectLst/>
                          <a:latin typeface="verdana"/>
                        </a:rPr>
                        <a:t> </a:t>
                      </a:r>
                      <a:r>
                        <a:rPr lang="it-IT" b="1" i="0" dirty="0">
                          <a:solidFill>
                            <a:srgbClr val="000000"/>
                          </a:solidFill>
                          <a:effectLst/>
                          <a:latin typeface="verdana"/>
                        </a:rPr>
                        <a:t>grande</a:t>
                      </a:r>
                      <a:r>
                        <a:rPr lang="it-IT" b="0" i="0" dirty="0">
                          <a:solidFill>
                            <a:srgbClr val="000000"/>
                          </a:solidFill>
                          <a:effectLst/>
                          <a:latin typeface="verdana"/>
                        </a:rPr>
                        <a:t> </a:t>
                      </a:r>
                      <a:r>
                        <a:rPr lang="it-IT" b="1" i="0" dirty="0">
                          <a:solidFill>
                            <a:srgbClr val="000000"/>
                          </a:solidFill>
                          <a:effectLst/>
                          <a:latin typeface="verdana"/>
                        </a:rPr>
                        <a:t>distanza</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43</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graphicFrame>
        <p:nvGraphicFramePr>
          <p:cNvPr id="9" name="Tabella 8"/>
          <p:cNvGraphicFramePr>
            <a:graphicFrameLocks noGrp="1"/>
          </p:cNvGraphicFramePr>
          <p:nvPr>
            <p:extLst>
              <p:ext uri="{D42A27DB-BD31-4B8C-83A1-F6EECF244321}">
                <p14:modId xmlns:p14="http://schemas.microsoft.com/office/powerpoint/2010/main" val="4206391211"/>
              </p:ext>
            </p:extLst>
          </p:nvPr>
        </p:nvGraphicFramePr>
        <p:xfrm>
          <a:off x="179512" y="4725144"/>
          <a:ext cx="8712968" cy="624840"/>
        </p:xfrm>
        <a:graphic>
          <a:graphicData uri="http://schemas.openxmlformats.org/drawingml/2006/table">
            <a:tbl>
              <a:tblPr/>
              <a:tblGrid>
                <a:gridCol w="8231588"/>
                <a:gridCol w="481380"/>
              </a:tblGrid>
              <a:tr h="0">
                <a:tc>
                  <a:txBody>
                    <a:bodyPr/>
                    <a:lstStyle/>
                    <a:p>
                      <a:pPr algn="l" fontAlgn="t"/>
                      <a:r>
                        <a:rPr lang="it-IT" b="1" i="0" dirty="0">
                          <a:solidFill>
                            <a:srgbClr val="000000"/>
                          </a:solidFill>
                          <a:effectLst/>
                          <a:latin typeface="verdana"/>
                        </a:rPr>
                        <a:t>Gli</a:t>
                      </a:r>
                      <a:r>
                        <a:rPr lang="it-IT" b="0" i="0" dirty="0">
                          <a:solidFill>
                            <a:srgbClr val="000000"/>
                          </a:solidFill>
                          <a:effectLst/>
                          <a:latin typeface="verdana"/>
                        </a:rPr>
                        <a:t> spostamenti </a:t>
                      </a:r>
                      <a:r>
                        <a:rPr lang="it-IT" b="1" i="0" dirty="0">
                          <a:solidFill>
                            <a:srgbClr val="000000"/>
                          </a:solidFill>
                          <a:effectLst/>
                          <a:latin typeface="verdana"/>
                        </a:rPr>
                        <a:t>d'aria</a:t>
                      </a:r>
                      <a:r>
                        <a:rPr lang="it-IT" b="0" i="0" dirty="0">
                          <a:solidFill>
                            <a:srgbClr val="000000"/>
                          </a:solidFill>
                          <a:effectLst/>
                          <a:latin typeface="verdana"/>
                        </a:rPr>
                        <a:t> </a:t>
                      </a:r>
                      <a:r>
                        <a:rPr lang="it-IT" b="1" i="0" dirty="0">
                          <a:solidFill>
                            <a:srgbClr val="000000"/>
                          </a:solidFill>
                          <a:effectLst/>
                          <a:latin typeface="verdana"/>
                        </a:rPr>
                        <a:t>possono</a:t>
                      </a:r>
                      <a:r>
                        <a:rPr lang="it-IT" b="0" i="0" dirty="0">
                          <a:solidFill>
                            <a:srgbClr val="000000"/>
                          </a:solidFill>
                          <a:effectLst/>
                          <a:latin typeface="verdana"/>
                        </a:rPr>
                        <a:t> abbattere </a:t>
                      </a:r>
                      <a:r>
                        <a:rPr lang="it-IT" b="1" i="0" dirty="0">
                          <a:solidFill>
                            <a:srgbClr val="000000"/>
                          </a:solidFill>
                          <a:effectLst/>
                          <a:latin typeface="verdana"/>
                        </a:rPr>
                        <a:t>intere</a:t>
                      </a:r>
                      <a:r>
                        <a:rPr lang="it-IT" b="0" i="0" dirty="0">
                          <a:solidFill>
                            <a:srgbClr val="000000"/>
                          </a:solidFill>
                          <a:effectLst/>
                          <a:latin typeface="verdana"/>
                        </a:rPr>
                        <a:t> </a:t>
                      </a:r>
                      <a:r>
                        <a:rPr lang="it-IT" b="1" i="0" dirty="0">
                          <a:solidFill>
                            <a:srgbClr val="000000"/>
                          </a:solidFill>
                          <a:effectLst/>
                          <a:latin typeface="verdana"/>
                        </a:rPr>
                        <a:t>foreste</a:t>
                      </a:r>
                      <a:r>
                        <a:rPr lang="it-IT" b="0" i="0" dirty="0">
                          <a:solidFill>
                            <a:srgbClr val="000000"/>
                          </a:solidFill>
                          <a:effectLst/>
                          <a:latin typeface="verdana"/>
                        </a:rPr>
                        <a:t> </a:t>
                      </a:r>
                      <a:r>
                        <a:rPr lang="it-IT" b="1" i="0" dirty="0">
                          <a:solidFill>
                            <a:srgbClr val="000000"/>
                          </a:solidFill>
                          <a:effectLst/>
                          <a:latin typeface="verdana"/>
                        </a:rPr>
                        <a:t>o</a:t>
                      </a:r>
                      <a:r>
                        <a:rPr lang="it-IT" b="0" i="0" dirty="0">
                          <a:solidFill>
                            <a:srgbClr val="000000"/>
                          </a:solidFill>
                          <a:effectLst/>
                          <a:latin typeface="verdana"/>
                        </a:rPr>
                        <a:t> sollevare </a:t>
                      </a:r>
                      <a:r>
                        <a:rPr lang="it-IT" b="0" i="0" dirty="0">
                          <a:solidFill>
                            <a:srgbClr val="000000"/>
                          </a:solidFill>
                          <a:effectLst/>
                          <a:latin typeface="times new roman"/>
                        </a:rPr>
                        <a:t>ondate</a:t>
                      </a:r>
                      <a:r>
                        <a:rPr lang="it-IT" b="0" i="0" dirty="0">
                          <a:solidFill>
                            <a:srgbClr val="000000"/>
                          </a:solidFill>
                          <a:effectLst/>
                          <a:latin typeface="verdana"/>
                        </a:rPr>
                        <a:t> gigantesche.</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52</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sp>
        <p:nvSpPr>
          <p:cNvPr id="10" name="Rectangle 2"/>
          <p:cNvSpPr>
            <a:spLocks noChangeArrowheads="1"/>
          </p:cNvSpPr>
          <p:nvPr/>
        </p:nvSpPr>
        <p:spPr bwMode="auto">
          <a:xfrm>
            <a:off x="976313" y="3408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cs typeface="Arial" pitchFamily="34" charset="0"/>
              </a:rPr>
              <a:t/>
            </a:r>
            <a:br>
              <a:rPr kumimoji="0" lang="it-IT" altLang="it-IT" sz="1800" b="0" i="0" u="none" strike="noStrike" cap="none" normalizeH="0" baseline="0" smtClean="0">
                <a:ln>
                  <a:noFill/>
                </a:ln>
                <a:solidFill>
                  <a:schemeClr val="tx1"/>
                </a:solidFill>
                <a:effectLst/>
                <a:latin typeface="Arial" pitchFamily="34" charset="0"/>
                <a:cs typeface="Arial" pitchFamily="34" charset="0"/>
              </a:rPr>
            </a:b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3" name="Tabella 12"/>
          <p:cNvGraphicFramePr>
            <a:graphicFrameLocks noGrp="1"/>
          </p:cNvGraphicFramePr>
          <p:nvPr>
            <p:extLst>
              <p:ext uri="{D42A27DB-BD31-4B8C-83A1-F6EECF244321}">
                <p14:modId xmlns:p14="http://schemas.microsoft.com/office/powerpoint/2010/main" val="3940629926"/>
              </p:ext>
            </p:extLst>
          </p:nvPr>
        </p:nvGraphicFramePr>
        <p:xfrm>
          <a:off x="323528" y="5733256"/>
          <a:ext cx="8640960" cy="590550"/>
        </p:xfrm>
        <a:graphic>
          <a:graphicData uri="http://schemas.openxmlformats.org/drawingml/2006/table">
            <a:tbl>
              <a:tblPr/>
              <a:tblGrid>
                <a:gridCol w="8163558"/>
                <a:gridCol w="477402"/>
              </a:tblGrid>
              <a:tr h="0">
                <a:tc>
                  <a:txBody>
                    <a:bodyPr/>
                    <a:lstStyle/>
                    <a:p>
                      <a:pPr algn="l" fontAlgn="t"/>
                      <a:r>
                        <a:rPr lang="it-IT" b="1" i="0" dirty="0">
                          <a:solidFill>
                            <a:srgbClr val="000000"/>
                          </a:solidFill>
                          <a:effectLst/>
                          <a:latin typeface="verdana"/>
                        </a:rPr>
                        <a:t>Sono</a:t>
                      </a:r>
                      <a:r>
                        <a:rPr lang="it-IT" b="0" i="0" dirty="0">
                          <a:solidFill>
                            <a:srgbClr val="000000"/>
                          </a:solidFill>
                          <a:effectLst/>
                          <a:latin typeface="verdana"/>
                        </a:rPr>
                        <a:t> </a:t>
                      </a:r>
                      <a:r>
                        <a:rPr lang="it-IT" b="1" i="0" dirty="0">
                          <a:solidFill>
                            <a:srgbClr val="000000"/>
                          </a:solidFill>
                          <a:effectLst/>
                          <a:latin typeface="verdana"/>
                        </a:rPr>
                        <a:t>quindi</a:t>
                      </a:r>
                      <a:r>
                        <a:rPr lang="it-IT" b="0" i="0" dirty="0">
                          <a:solidFill>
                            <a:srgbClr val="000000"/>
                          </a:solidFill>
                          <a:effectLst/>
                          <a:latin typeface="verdana"/>
                        </a:rPr>
                        <a:t> vulcani </a:t>
                      </a:r>
                      <a:r>
                        <a:rPr lang="it-IT" b="1" i="0" dirty="0">
                          <a:solidFill>
                            <a:srgbClr val="000000"/>
                          </a:solidFill>
                          <a:effectLst/>
                          <a:latin typeface="verdana"/>
                        </a:rPr>
                        <a:t>pericolosissimi</a:t>
                      </a:r>
                      <a:r>
                        <a:rPr lang="it-IT" b="0" i="0" dirty="0">
                          <a:solidFill>
                            <a:srgbClr val="000000"/>
                          </a:solidFill>
                          <a:effectLst/>
                          <a:latin typeface="verdana"/>
                        </a:rPr>
                        <a:t>.</a:t>
                      </a:r>
                    </a:p>
                  </a:txBody>
                  <a:tcPr marL="47625" marR="47625" marT="28575" marB="47625" anchor="ctr">
                    <a:lnL>
                      <a:noFill/>
                    </a:lnL>
                    <a:lnR w="9525" cap="flat" cmpd="sng" algn="ctr">
                      <a:solidFill>
                        <a:srgbClr val="EEEEEE"/>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tcPr>
                </a:tc>
                <a:tc>
                  <a:txBody>
                    <a:bodyPr/>
                    <a:lstStyle/>
                    <a:p>
                      <a:pPr algn="ctr" fontAlgn="t"/>
                      <a:r>
                        <a:rPr lang="it-IT" sz="1400" b="0" i="0" dirty="0">
                          <a:solidFill>
                            <a:srgbClr val="000000"/>
                          </a:solidFill>
                          <a:effectLst/>
                          <a:latin typeface="verdana"/>
                        </a:rPr>
                        <a:t>84</a:t>
                      </a:r>
                      <a:r>
                        <a:rPr lang="it-IT" sz="700" b="0" i="0" dirty="0">
                          <a:solidFill>
                            <a:srgbClr val="000000"/>
                          </a:solidFill>
                          <a:effectLst/>
                          <a:latin typeface="courier new"/>
                        </a:rPr>
                        <a:t>E: +++-</a:t>
                      </a:r>
                      <a:br>
                        <a:rPr lang="it-IT" sz="700" b="0" i="0" dirty="0">
                          <a:solidFill>
                            <a:srgbClr val="000000"/>
                          </a:solidFill>
                          <a:effectLst/>
                          <a:latin typeface="courier new"/>
                        </a:rPr>
                      </a:br>
                      <a:r>
                        <a:rPr lang="it-IT" sz="700" b="0" i="0" dirty="0">
                          <a:solidFill>
                            <a:srgbClr val="000000"/>
                          </a:solidFill>
                          <a:effectLst/>
                          <a:latin typeface="courier new"/>
                        </a:rPr>
                        <a:t>M: ++++</a:t>
                      </a:r>
                      <a:br>
                        <a:rPr lang="it-IT" sz="700" b="0" i="0" dirty="0">
                          <a:solidFill>
                            <a:srgbClr val="000000"/>
                          </a:solidFill>
                          <a:effectLst/>
                          <a:latin typeface="courier new"/>
                        </a:rPr>
                      </a:br>
                      <a:r>
                        <a:rPr lang="it-IT" sz="700" b="0" i="0" dirty="0">
                          <a:solidFill>
                            <a:srgbClr val="000000"/>
                          </a:solidFill>
                          <a:effectLst/>
                          <a:latin typeface="courier new"/>
                        </a:rPr>
                        <a:t>S: ++++</a:t>
                      </a:r>
                    </a:p>
                  </a:txBody>
                  <a:tcPr marL="47625" marR="47625" marT="28575" marB="28575"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sp>
        <p:nvSpPr>
          <p:cNvPr id="15" name="Rectangle 3"/>
          <p:cNvSpPr>
            <a:spLocks noChangeArrowheads="1"/>
          </p:cNvSpPr>
          <p:nvPr/>
        </p:nvSpPr>
        <p:spPr bwMode="auto">
          <a:xfrm>
            <a:off x="976313" y="3408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cs typeface="Arial" pitchFamily="34" charset="0"/>
              </a:rPr>
              <a:t/>
            </a:r>
            <a:br>
              <a:rPr kumimoji="0" lang="it-IT" altLang="it-IT" sz="1800" b="0" i="0" u="none" strike="noStrike" cap="none" normalizeH="0" baseline="0" smtClean="0">
                <a:ln>
                  <a:noFill/>
                </a:ln>
                <a:solidFill>
                  <a:schemeClr val="tx1"/>
                </a:solidFill>
                <a:effectLst/>
                <a:latin typeface="Arial" pitchFamily="34" charset="0"/>
                <a:cs typeface="Arial" pitchFamily="34" charset="0"/>
              </a:rPr>
            </a:b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024564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30026"/>
          </a:xfrm>
        </p:spPr>
        <p:txBody>
          <a:bodyPr>
            <a:normAutofit fontScale="90000"/>
          </a:bodyPr>
          <a:lstStyle/>
          <a:p>
            <a:endParaRPr lang="it-IT"/>
          </a:p>
        </p:txBody>
      </p:sp>
      <p:pic>
        <p:nvPicPr>
          <p:cNvPr id="4" name="Segnaposto contenuto 3" descr="Documento3 - Microsoft Word (Attivazione del prodotto non riuscit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140" y="141840"/>
            <a:ext cx="8631324" cy="6455512"/>
          </a:xfrm>
        </p:spPr>
      </p:pic>
    </p:spTree>
    <p:extLst>
      <p:ext uri="{BB962C8B-B14F-4D97-AF65-F5344CB8AC3E}">
        <p14:creationId xmlns:p14="http://schemas.microsoft.com/office/powerpoint/2010/main" val="3317004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Perché semplificare il linguaggio?</a:t>
            </a:r>
            <a:endParaRPr lang="it-IT" dirty="0"/>
          </a:p>
        </p:txBody>
      </p:sp>
      <p:sp>
        <p:nvSpPr>
          <p:cNvPr id="3" name="Segnaposto contenuto 2"/>
          <p:cNvSpPr>
            <a:spLocks noGrp="1"/>
          </p:cNvSpPr>
          <p:nvPr>
            <p:ph idx="1"/>
          </p:nvPr>
        </p:nvSpPr>
        <p:spPr/>
        <p:txBody>
          <a:bodyPr/>
          <a:lstStyle/>
          <a:p>
            <a:r>
              <a:rPr lang="it-IT" dirty="0" smtClean="0"/>
              <a:t>Rendere più facili le comunicazioni con la famiglia</a:t>
            </a:r>
          </a:p>
          <a:p>
            <a:r>
              <a:rPr lang="it-IT" dirty="0" smtClean="0"/>
              <a:t>Coinvolgere maggiormente le famiglie nelle attività scolastiche</a:t>
            </a:r>
          </a:p>
          <a:p>
            <a:r>
              <a:rPr lang="it-IT" dirty="0" smtClean="0"/>
              <a:t>Stimolare la puntualità nelle consegne o dei pagamenti </a:t>
            </a:r>
          </a:p>
          <a:p>
            <a:pPr marL="0" indent="0">
              <a:buNone/>
            </a:pPr>
            <a:r>
              <a:rPr lang="it-IT" dirty="0" smtClean="0"/>
              <a:t>UN LINGUAGGIO SEMPLIFICATO E’ MENO BELLO, MA PIU’ EFFICACE</a:t>
            </a:r>
          </a:p>
          <a:p>
            <a:pPr marL="0" indent="0">
              <a:buNone/>
            </a:pPr>
            <a:endParaRPr lang="it-IT" dirty="0" smtClean="0"/>
          </a:p>
        </p:txBody>
      </p:sp>
    </p:spTree>
    <p:extLst>
      <p:ext uri="{BB962C8B-B14F-4D97-AF65-F5344CB8AC3E}">
        <p14:creationId xmlns:p14="http://schemas.microsoft.com/office/powerpoint/2010/main" val="171620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Come?</a:t>
            </a:r>
            <a:endParaRPr lang="it-IT" dirty="0"/>
          </a:p>
        </p:txBody>
      </p:sp>
      <p:sp>
        <p:nvSpPr>
          <p:cNvPr id="3" name="Segnaposto contenuto 2"/>
          <p:cNvSpPr>
            <a:spLocks noGrp="1"/>
          </p:cNvSpPr>
          <p:nvPr>
            <p:ph idx="1"/>
          </p:nvPr>
        </p:nvSpPr>
        <p:spPr/>
        <p:txBody>
          <a:bodyPr/>
          <a:lstStyle/>
          <a:p>
            <a:r>
              <a:rPr lang="it-IT" dirty="0" smtClean="0"/>
              <a:t>Evitando termini rari, facilmente fraintendibili o poco comprensibili</a:t>
            </a:r>
          </a:p>
          <a:p>
            <a:r>
              <a:rPr lang="it-IT" dirty="0" smtClean="0"/>
              <a:t>Usando parole con un’elevata frequenza d’uso nell’italiano corrente</a:t>
            </a:r>
          </a:p>
          <a:p>
            <a:r>
              <a:rPr lang="it-IT" dirty="0" smtClean="0"/>
              <a:t>Evitando costruzioni complesse o troppo lunghe, adeguate per un’utenza di livello elevato anche in lingua italiana</a:t>
            </a:r>
          </a:p>
          <a:p>
            <a:r>
              <a:rPr lang="it-IT" dirty="0" smtClean="0"/>
              <a:t>Usando frasi semplici e brevi</a:t>
            </a:r>
            <a:endParaRPr lang="it-IT" dirty="0"/>
          </a:p>
        </p:txBody>
      </p:sp>
    </p:spTree>
    <p:extLst>
      <p:ext uri="{BB962C8B-B14F-4D97-AF65-F5344CB8AC3E}">
        <p14:creationId xmlns:p14="http://schemas.microsoft.com/office/powerpoint/2010/main" val="3095657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Cosa succede se il linguaggio è difficile?</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Chi legge e non capisce ha la sensazione che non ci sia la volontà di fargli capire le comunicazioni (per gli stranieri non c’è solo la difficoltà della difficoltà di un lessico troppo complesso, ma anche quello di una lingua nuova)</a:t>
            </a:r>
          </a:p>
          <a:p>
            <a:r>
              <a:rPr lang="it-IT" dirty="0" smtClean="0"/>
              <a:t>Le comunicazioni vengono accantonate</a:t>
            </a:r>
          </a:p>
          <a:p>
            <a:r>
              <a:rPr lang="it-IT" dirty="0" smtClean="0"/>
              <a:t>Si crea caos soprattutto in quelle attività burocratiche che richiedono un iter preciso (pagamenti di assicurazioni, iscrizioni, rinnovi, </a:t>
            </a:r>
            <a:r>
              <a:rPr lang="it-IT" dirty="0" err="1" smtClean="0"/>
              <a:t>ecc</a:t>
            </a:r>
            <a:r>
              <a:rPr lang="it-IT" dirty="0" smtClean="0"/>
              <a:t>…)</a:t>
            </a:r>
            <a:endParaRPr lang="it-IT" dirty="0"/>
          </a:p>
        </p:txBody>
      </p:sp>
    </p:spTree>
    <p:extLst>
      <p:ext uri="{BB962C8B-B14F-4D97-AF65-F5344CB8AC3E}">
        <p14:creationId xmlns:p14="http://schemas.microsoft.com/office/powerpoint/2010/main" val="772138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esempio: la pediculosi</a:t>
            </a:r>
            <a:endParaRPr lang="it-IT" dirty="0"/>
          </a:p>
        </p:txBody>
      </p:sp>
      <p:sp>
        <p:nvSpPr>
          <p:cNvPr id="3" name="Segnaposto contenuto 2"/>
          <p:cNvSpPr>
            <a:spLocks noGrp="1"/>
          </p:cNvSpPr>
          <p:nvPr>
            <p:ph idx="1"/>
          </p:nvPr>
        </p:nvSpPr>
        <p:spPr/>
        <p:txBody>
          <a:bodyPr>
            <a:normAutofit fontScale="47500" lnSpcReduction="20000"/>
          </a:bodyPr>
          <a:lstStyle/>
          <a:p>
            <a:r>
              <a:rPr lang="it-IT" u="sng" dirty="0">
                <a:solidFill>
                  <a:srgbClr val="FF0000"/>
                </a:solidFill>
              </a:rPr>
              <a:t>In seguito alla segnalazione </a:t>
            </a:r>
            <a:r>
              <a:rPr lang="it-IT" u="sng" dirty="0"/>
              <a:t>di </a:t>
            </a:r>
            <a:r>
              <a:rPr lang="it-IT" dirty="0"/>
              <a:t>casi di </a:t>
            </a:r>
            <a:r>
              <a:rPr lang="it-IT" dirty="0">
                <a:solidFill>
                  <a:srgbClr val="FF0000"/>
                </a:solidFill>
              </a:rPr>
              <a:t>pediculosi</a:t>
            </a:r>
            <a:r>
              <a:rPr lang="it-IT" dirty="0"/>
              <a:t> del</a:t>
            </a:r>
            <a:r>
              <a:rPr lang="it-IT" dirty="0">
                <a:solidFill>
                  <a:srgbClr val="FF0000"/>
                </a:solidFill>
              </a:rPr>
              <a:t> capo</a:t>
            </a:r>
            <a:r>
              <a:rPr lang="it-IT" dirty="0"/>
              <a:t>  </a:t>
            </a:r>
            <a:r>
              <a:rPr lang="it-IT" u="sng" dirty="0"/>
              <a:t>nella classe/sezione frequentata da vostro/a figlio/a, vi preghiamo di</a:t>
            </a:r>
            <a:r>
              <a:rPr lang="it-IT" u="sng" dirty="0">
                <a:solidFill>
                  <a:srgbClr val="FF0000"/>
                </a:solidFill>
              </a:rPr>
              <a:t> garantire </a:t>
            </a:r>
            <a:r>
              <a:rPr lang="it-IT" b="1" u="sng" dirty="0"/>
              <a:t>un controllo </a:t>
            </a:r>
            <a:r>
              <a:rPr lang="it-IT" b="1" u="sng" dirty="0">
                <a:solidFill>
                  <a:srgbClr val="FF0000"/>
                </a:solidFill>
              </a:rPr>
              <a:t>accurato </a:t>
            </a:r>
            <a:r>
              <a:rPr lang="it-IT" u="sng" dirty="0"/>
              <a:t>e</a:t>
            </a:r>
            <a:r>
              <a:rPr lang="it-IT" u="sng" dirty="0">
                <a:solidFill>
                  <a:srgbClr val="FF0000"/>
                </a:solidFill>
              </a:rPr>
              <a:t> periodico </a:t>
            </a:r>
            <a:r>
              <a:rPr lang="it-IT" u="sng" dirty="0"/>
              <a:t>dei capelli</a:t>
            </a:r>
            <a:r>
              <a:rPr lang="it-IT" dirty="0"/>
              <a:t>, </a:t>
            </a:r>
            <a:r>
              <a:rPr lang="it-IT" u="sng" dirty="0"/>
              <a:t>al fine di </a:t>
            </a:r>
            <a:r>
              <a:rPr lang="it-IT" u="sng" dirty="0">
                <a:solidFill>
                  <a:srgbClr val="FF0000"/>
                </a:solidFill>
              </a:rPr>
              <a:t>rintracciare </a:t>
            </a:r>
            <a:r>
              <a:rPr lang="it-IT" u="sng" dirty="0"/>
              <a:t> </a:t>
            </a:r>
            <a:r>
              <a:rPr lang="it-IT" u="sng" dirty="0">
                <a:solidFill>
                  <a:srgbClr val="FF0000"/>
                </a:solidFill>
              </a:rPr>
              <a:t>in tempo l’eventuale</a:t>
            </a:r>
            <a:r>
              <a:rPr lang="it-IT" u="sng" dirty="0"/>
              <a:t> presenza dei pidocchi o delle loro uova </a:t>
            </a:r>
            <a:r>
              <a:rPr lang="it-IT" u="sng" dirty="0">
                <a:solidFill>
                  <a:srgbClr val="FF0000"/>
                </a:solidFill>
              </a:rPr>
              <a:t>(lendini).</a:t>
            </a:r>
            <a:endParaRPr lang="it-IT" b="1" u="sng" dirty="0">
              <a:solidFill>
                <a:srgbClr val="FF0000"/>
              </a:solidFill>
            </a:endParaRPr>
          </a:p>
          <a:p>
            <a:r>
              <a:rPr lang="it-IT" dirty="0"/>
              <a:t> </a:t>
            </a:r>
            <a:endParaRPr lang="it-IT" b="1" dirty="0"/>
          </a:p>
          <a:p>
            <a:r>
              <a:rPr lang="it-IT" b="1" u="sng" dirty="0"/>
              <a:t>I prodotti che si trovano in farmacia non hanno un’azione </a:t>
            </a:r>
            <a:r>
              <a:rPr lang="it-IT" b="1" u="sng" dirty="0">
                <a:solidFill>
                  <a:srgbClr val="FF0000"/>
                </a:solidFill>
              </a:rPr>
              <a:t>preventiva</a:t>
            </a:r>
            <a:r>
              <a:rPr lang="it-IT" b="1" u="sng" dirty="0"/>
              <a:t>, </a:t>
            </a:r>
            <a:r>
              <a:rPr lang="it-IT" b="1" u="sng" dirty="0">
                <a:solidFill>
                  <a:srgbClr val="FF0000"/>
                </a:solidFill>
              </a:rPr>
              <a:t>pertanto</a:t>
            </a:r>
            <a:r>
              <a:rPr lang="it-IT" b="1" u="sng" dirty="0"/>
              <a:t> devono essere usati  solo nel caso di </a:t>
            </a:r>
            <a:r>
              <a:rPr lang="it-IT" b="1" u="sng" dirty="0">
                <a:solidFill>
                  <a:srgbClr val="FF0000"/>
                </a:solidFill>
              </a:rPr>
              <a:t>infestazione in atto.</a:t>
            </a:r>
          </a:p>
          <a:p>
            <a:r>
              <a:rPr lang="it-IT" dirty="0"/>
              <a:t>In caso di dubbio  </a:t>
            </a:r>
            <a:r>
              <a:rPr lang="it-IT" u="sng" dirty="0">
                <a:solidFill>
                  <a:srgbClr val="FF0000"/>
                </a:solidFill>
              </a:rPr>
              <a:t>si raccomanda di consultare </a:t>
            </a:r>
            <a:r>
              <a:rPr lang="it-IT" u="sng" dirty="0"/>
              <a:t>il proprio medico curante.</a:t>
            </a:r>
            <a:endParaRPr lang="it-IT" b="1" u="sng" dirty="0"/>
          </a:p>
          <a:p>
            <a:r>
              <a:rPr lang="it-IT" dirty="0"/>
              <a:t> </a:t>
            </a:r>
            <a:endParaRPr lang="it-IT" b="1" dirty="0"/>
          </a:p>
          <a:p>
            <a:r>
              <a:rPr lang="it-IT" dirty="0"/>
              <a:t>Si ricorda che per </a:t>
            </a:r>
            <a:r>
              <a:rPr lang="it-IT" dirty="0">
                <a:solidFill>
                  <a:srgbClr val="FF0000"/>
                </a:solidFill>
              </a:rPr>
              <a:t>evitare l’infestazione </a:t>
            </a:r>
            <a:r>
              <a:rPr lang="it-IT" dirty="0"/>
              <a:t>da pidocchi del </a:t>
            </a:r>
            <a:r>
              <a:rPr lang="it-IT" dirty="0">
                <a:solidFill>
                  <a:srgbClr val="FF0000"/>
                </a:solidFill>
              </a:rPr>
              <a:t>capo</a:t>
            </a:r>
            <a:r>
              <a:rPr lang="it-IT" dirty="0"/>
              <a:t> </a:t>
            </a:r>
            <a:r>
              <a:rPr lang="it-IT" dirty="0">
                <a:solidFill>
                  <a:srgbClr val="FF0000"/>
                </a:solidFill>
              </a:rPr>
              <a:t>(pediculosi</a:t>
            </a:r>
            <a:r>
              <a:rPr lang="it-IT" u="sng" dirty="0"/>
              <a:t>), è necessario adottare </a:t>
            </a:r>
            <a:r>
              <a:rPr lang="it-IT" dirty="0"/>
              <a:t>alcuni semplici ma </a:t>
            </a:r>
            <a:r>
              <a:rPr lang="it-IT" dirty="0">
                <a:solidFill>
                  <a:srgbClr val="FF0000"/>
                </a:solidFill>
              </a:rPr>
              <a:t>efficaci accorgimenti</a:t>
            </a:r>
            <a:r>
              <a:rPr lang="it-IT" dirty="0"/>
              <a:t>:</a:t>
            </a:r>
            <a:endParaRPr lang="it-IT" b="1" dirty="0"/>
          </a:p>
          <a:p>
            <a:r>
              <a:rPr lang="it-IT" dirty="0"/>
              <a:t> </a:t>
            </a:r>
            <a:endParaRPr lang="it-IT" b="1" dirty="0"/>
          </a:p>
          <a:p>
            <a:pPr lvl="0"/>
            <a:r>
              <a:rPr lang="it-IT" dirty="0"/>
              <a:t>non scambiare o prestare oggetti personali (pettini, sciarpe, cappelli, berretti, spazzole ecc.);</a:t>
            </a:r>
            <a:endParaRPr lang="it-IT" b="1" dirty="0"/>
          </a:p>
          <a:p>
            <a:pPr lvl="0"/>
            <a:r>
              <a:rPr lang="it-IT" dirty="0"/>
              <a:t>non ammucchiare </a:t>
            </a:r>
            <a:r>
              <a:rPr lang="it-IT" dirty="0">
                <a:solidFill>
                  <a:srgbClr val="FF0000"/>
                </a:solidFill>
              </a:rPr>
              <a:t>capi di vestiario</a:t>
            </a:r>
            <a:r>
              <a:rPr lang="it-IT" dirty="0"/>
              <a:t>;</a:t>
            </a:r>
            <a:endParaRPr lang="it-IT" b="1" dirty="0"/>
          </a:p>
          <a:p>
            <a:pPr lvl="0"/>
            <a:r>
              <a:rPr lang="it-IT" dirty="0"/>
              <a:t>controllare i capelli almeno una volta la settimana; in caso di dubbio </a:t>
            </a:r>
            <a:r>
              <a:rPr lang="it-IT" dirty="0">
                <a:solidFill>
                  <a:srgbClr val="FF0000"/>
                </a:solidFill>
              </a:rPr>
              <a:t>consultare</a:t>
            </a:r>
            <a:r>
              <a:rPr lang="it-IT" dirty="0"/>
              <a:t> il medico curante;</a:t>
            </a:r>
            <a:endParaRPr lang="it-IT" b="1" dirty="0"/>
          </a:p>
          <a:p>
            <a:r>
              <a:rPr lang="it-IT" u="sng" dirty="0"/>
              <a:t>in caso di </a:t>
            </a:r>
            <a:r>
              <a:rPr lang="it-IT" u="sng" dirty="0">
                <a:solidFill>
                  <a:srgbClr val="FF0000"/>
                </a:solidFill>
              </a:rPr>
              <a:t>infestazione </a:t>
            </a:r>
            <a:r>
              <a:rPr lang="it-IT" u="sng" dirty="0"/>
              <a:t>di un </a:t>
            </a:r>
            <a:r>
              <a:rPr lang="it-IT" u="sng" dirty="0">
                <a:solidFill>
                  <a:srgbClr val="FF0000"/>
                </a:solidFill>
              </a:rPr>
              <a:t>componente</a:t>
            </a:r>
            <a:r>
              <a:rPr lang="it-IT" u="sng" dirty="0"/>
              <a:t> della famiglia</a:t>
            </a:r>
            <a:r>
              <a:rPr lang="it-IT" dirty="0"/>
              <a:t>, controllare con attenzione la </a:t>
            </a:r>
            <a:r>
              <a:rPr lang="it-IT" dirty="0" smtClean="0"/>
              <a:t>testa </a:t>
            </a:r>
            <a:r>
              <a:rPr lang="it-IT" dirty="0"/>
              <a:t>di tutti i familiari. </a:t>
            </a:r>
            <a:r>
              <a:rPr lang="it-IT" u="sng" dirty="0"/>
              <a:t>Nel caso venga ritrovata </a:t>
            </a:r>
            <a:r>
              <a:rPr lang="it-IT" dirty="0">
                <a:solidFill>
                  <a:srgbClr val="FF0000"/>
                </a:solidFill>
              </a:rPr>
              <a:t>una lendine </a:t>
            </a:r>
            <a:r>
              <a:rPr lang="it-IT" dirty="0"/>
              <a:t>o un pidocchio, </a:t>
            </a:r>
            <a:r>
              <a:rPr lang="it-IT" dirty="0">
                <a:solidFill>
                  <a:srgbClr val="FF0000"/>
                </a:solidFill>
              </a:rPr>
              <a:t>applicare </a:t>
            </a:r>
            <a:r>
              <a:rPr lang="it-IT" dirty="0"/>
              <a:t>con cura il trattamento  </a:t>
            </a:r>
            <a:r>
              <a:rPr lang="it-IT" dirty="0">
                <a:solidFill>
                  <a:srgbClr val="FF0000"/>
                </a:solidFill>
              </a:rPr>
              <a:t>prescritto</a:t>
            </a:r>
            <a:r>
              <a:rPr lang="it-IT" dirty="0"/>
              <a:t> dal medico curante, </a:t>
            </a:r>
            <a:r>
              <a:rPr lang="it-IT" u="sng" dirty="0"/>
              <a:t>seguendo </a:t>
            </a:r>
            <a:r>
              <a:rPr lang="it-IT" u="sng" dirty="0">
                <a:solidFill>
                  <a:srgbClr val="FF0000"/>
                </a:solidFill>
              </a:rPr>
              <a:t>scrupolosamente </a:t>
            </a:r>
            <a:r>
              <a:rPr lang="it-IT" u="sng" dirty="0"/>
              <a:t>le indicazioni contenute nel materiale informativo allegato</a:t>
            </a:r>
          </a:p>
        </p:txBody>
      </p:sp>
    </p:spTree>
    <p:extLst>
      <p:ext uri="{BB962C8B-B14F-4D97-AF65-F5344CB8AC3E}">
        <p14:creationId xmlns:p14="http://schemas.microsoft.com/office/powerpoint/2010/main" val="929807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Cosa evitare</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Avverbi di tempo che risultino troppo astratti o poco usati nel linguaggio corrente (in seguito</a:t>
            </a:r>
            <a:r>
              <a:rPr lang="it-IT" dirty="0" smtClean="0">
                <a:sym typeface="Wingdings"/>
              </a:rPr>
              <a:t> dopo che)</a:t>
            </a:r>
          </a:p>
          <a:p>
            <a:r>
              <a:rPr lang="it-IT" dirty="0" smtClean="0">
                <a:sym typeface="Wingdings"/>
              </a:rPr>
              <a:t>Termini troppo complessi o facilmente fraintendibili (segnalazione- capo- infestazione-ecc..)</a:t>
            </a:r>
          </a:p>
          <a:p>
            <a:r>
              <a:rPr lang="it-IT" dirty="0" smtClean="0">
                <a:sym typeface="Wingdings"/>
              </a:rPr>
              <a:t>Frasi con molte subordinate o molto lunghe « </a:t>
            </a:r>
            <a:r>
              <a:rPr lang="it-IT" u="sng" dirty="0">
                <a:solidFill>
                  <a:srgbClr val="FF0000"/>
                </a:solidFill>
              </a:rPr>
              <a:t>In seguito alla segnalazione </a:t>
            </a:r>
            <a:r>
              <a:rPr lang="it-IT" u="sng" dirty="0"/>
              <a:t>di </a:t>
            </a:r>
            <a:r>
              <a:rPr lang="it-IT" dirty="0"/>
              <a:t>casi di </a:t>
            </a:r>
            <a:r>
              <a:rPr lang="it-IT" dirty="0">
                <a:solidFill>
                  <a:srgbClr val="FF0000"/>
                </a:solidFill>
              </a:rPr>
              <a:t>pediculosi</a:t>
            </a:r>
            <a:r>
              <a:rPr lang="it-IT" dirty="0"/>
              <a:t> del</a:t>
            </a:r>
            <a:r>
              <a:rPr lang="it-IT" dirty="0">
                <a:solidFill>
                  <a:srgbClr val="FF0000"/>
                </a:solidFill>
              </a:rPr>
              <a:t> capo</a:t>
            </a:r>
            <a:r>
              <a:rPr lang="it-IT" dirty="0"/>
              <a:t>  </a:t>
            </a:r>
            <a:r>
              <a:rPr lang="it-IT" u="sng" dirty="0"/>
              <a:t>nella classe/sezione frequentata da vostro/a figlio/a, vi preghiamo di</a:t>
            </a:r>
            <a:r>
              <a:rPr lang="it-IT" u="sng" dirty="0">
                <a:solidFill>
                  <a:srgbClr val="FF0000"/>
                </a:solidFill>
              </a:rPr>
              <a:t> garantire </a:t>
            </a:r>
            <a:r>
              <a:rPr lang="it-IT" b="1" u="sng" dirty="0"/>
              <a:t>un controllo </a:t>
            </a:r>
            <a:r>
              <a:rPr lang="it-IT" b="1" u="sng" dirty="0">
                <a:solidFill>
                  <a:srgbClr val="FF0000"/>
                </a:solidFill>
              </a:rPr>
              <a:t>accurato </a:t>
            </a:r>
            <a:r>
              <a:rPr lang="it-IT" u="sng" dirty="0"/>
              <a:t>e</a:t>
            </a:r>
            <a:r>
              <a:rPr lang="it-IT" u="sng" dirty="0">
                <a:solidFill>
                  <a:srgbClr val="FF0000"/>
                </a:solidFill>
              </a:rPr>
              <a:t> periodico </a:t>
            </a:r>
            <a:r>
              <a:rPr lang="it-IT" u="sng" dirty="0"/>
              <a:t>dei capelli</a:t>
            </a:r>
            <a:r>
              <a:rPr lang="it-IT" dirty="0"/>
              <a:t>, </a:t>
            </a:r>
            <a:r>
              <a:rPr lang="it-IT" u="sng" dirty="0"/>
              <a:t>al fine di </a:t>
            </a:r>
            <a:r>
              <a:rPr lang="it-IT" u="sng" dirty="0">
                <a:solidFill>
                  <a:srgbClr val="FF0000"/>
                </a:solidFill>
              </a:rPr>
              <a:t>rintracciare </a:t>
            </a:r>
            <a:r>
              <a:rPr lang="it-IT" u="sng" dirty="0"/>
              <a:t> </a:t>
            </a:r>
            <a:r>
              <a:rPr lang="it-IT" u="sng" dirty="0">
                <a:solidFill>
                  <a:srgbClr val="FF0000"/>
                </a:solidFill>
              </a:rPr>
              <a:t>in tempo l’eventuale</a:t>
            </a:r>
            <a:r>
              <a:rPr lang="it-IT" u="sng" dirty="0"/>
              <a:t> presenza dei pidocchi o delle loro uova </a:t>
            </a:r>
            <a:r>
              <a:rPr lang="it-IT" u="sng" dirty="0">
                <a:solidFill>
                  <a:srgbClr val="FF0000"/>
                </a:solidFill>
              </a:rPr>
              <a:t>(lendini</a:t>
            </a:r>
            <a:r>
              <a:rPr lang="it-IT" u="sng" dirty="0" smtClean="0">
                <a:solidFill>
                  <a:srgbClr val="FF0000"/>
                </a:solidFill>
              </a:rPr>
              <a:t>)»</a:t>
            </a:r>
            <a:r>
              <a:rPr lang="it-IT" u="sng" dirty="0" smtClean="0">
                <a:sym typeface="Wingdings"/>
              </a:rPr>
              <a:t>Dopo che ci sono stati casi di pidocchi a scuola chiediamo di controllare bene i capelli dei vostri bambini.</a:t>
            </a:r>
            <a:endParaRPr lang="it-IT" b="1" u="sng" dirty="0"/>
          </a:p>
          <a:p>
            <a:r>
              <a:rPr lang="it-IT" dirty="0" smtClean="0">
                <a:sym typeface="Wingdings"/>
              </a:rPr>
              <a:t>Evitare ridondanze (rendono lunghi i documenti e più sono lunghi e meno la gente li legge)</a:t>
            </a:r>
          </a:p>
          <a:p>
            <a:r>
              <a:rPr lang="it-IT" dirty="0" smtClean="0">
                <a:sym typeface="Wingdings"/>
              </a:rPr>
              <a:t>Evitare i verbi riflessivi (si </a:t>
            </a:r>
            <a:r>
              <a:rPr lang="it-IT" dirty="0" err="1" smtClean="0">
                <a:sym typeface="Wingdings"/>
              </a:rPr>
              <a:t>trovanoci</a:t>
            </a:r>
            <a:r>
              <a:rPr lang="it-IT" dirty="0" smtClean="0">
                <a:sym typeface="Wingdings"/>
              </a:rPr>
              <a:t> sono)</a:t>
            </a:r>
          </a:p>
          <a:p>
            <a:r>
              <a:rPr lang="it-IT" dirty="0" smtClean="0">
                <a:solidFill>
                  <a:schemeClr val="accent1"/>
                </a:solidFill>
                <a:sym typeface="Wingdings"/>
              </a:rPr>
              <a:t>Gli impersonali </a:t>
            </a:r>
          </a:p>
          <a:p>
            <a:r>
              <a:rPr lang="it-IT" dirty="0" smtClean="0">
                <a:solidFill>
                  <a:schemeClr val="accent1"/>
                </a:solidFill>
                <a:sym typeface="Wingdings"/>
              </a:rPr>
              <a:t>I congiuntivi o i condizionali (evitare i periodi ipotetici)</a:t>
            </a:r>
          </a:p>
          <a:p>
            <a:r>
              <a:rPr lang="it-IT" dirty="0" smtClean="0">
                <a:solidFill>
                  <a:schemeClr val="accent1"/>
                </a:solidFill>
                <a:sym typeface="Wingdings"/>
              </a:rPr>
              <a:t>Gli imperativi formali</a:t>
            </a:r>
          </a:p>
          <a:p>
            <a:endParaRPr lang="it-IT" dirty="0" smtClean="0">
              <a:solidFill>
                <a:schemeClr val="accent1"/>
              </a:solidFill>
              <a:sym typeface="Wingdings"/>
            </a:endParaRPr>
          </a:p>
          <a:p>
            <a:endParaRPr lang="it-IT" dirty="0"/>
          </a:p>
        </p:txBody>
      </p:sp>
    </p:spTree>
    <p:extLst>
      <p:ext uri="{BB962C8B-B14F-4D97-AF65-F5344CB8AC3E}">
        <p14:creationId xmlns:p14="http://schemas.microsoft.com/office/powerpoint/2010/main" val="3374022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di semplificazione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Dopo che ci sono stati casi di pidocchi a scuola chiediamo di controllare bene i capelli dei vostri bambini. Se trovate pidocchi o uova andate in farmacia dove potete comprare shampoo o schiume per togliere i pidocchi.</a:t>
            </a:r>
          </a:p>
          <a:p>
            <a:pPr marL="0" indent="0">
              <a:buNone/>
            </a:pPr>
            <a:r>
              <a:rPr lang="it-IT" dirty="0"/>
              <a:t> </a:t>
            </a:r>
            <a:r>
              <a:rPr lang="it-IT" dirty="0" smtClean="0"/>
              <a:t>   Come evitare i pidocchi:</a:t>
            </a:r>
          </a:p>
          <a:p>
            <a:pPr>
              <a:buFontTx/>
              <a:buChar char="-"/>
            </a:pPr>
            <a:r>
              <a:rPr lang="it-IT" dirty="0" smtClean="0"/>
              <a:t>Non prestare oggetti come cappelli, pettini o sciarpe;</a:t>
            </a:r>
          </a:p>
          <a:p>
            <a:pPr>
              <a:buFontTx/>
              <a:buChar char="-"/>
            </a:pPr>
            <a:r>
              <a:rPr lang="it-IT" dirty="0" smtClean="0"/>
              <a:t>-non ammucchiare i vestiti</a:t>
            </a:r>
          </a:p>
          <a:p>
            <a:pPr>
              <a:buFontTx/>
              <a:buChar char="-"/>
            </a:pPr>
            <a:r>
              <a:rPr lang="it-IT" dirty="0" smtClean="0"/>
              <a:t>Controllare i capelli dei bambini 1 volta a settimana</a:t>
            </a:r>
          </a:p>
          <a:p>
            <a:pPr marL="0" indent="0">
              <a:buNone/>
            </a:pPr>
            <a:r>
              <a:rPr lang="it-IT" smtClean="0"/>
              <a:t>    Se </a:t>
            </a:r>
            <a:r>
              <a:rPr lang="it-IT" dirty="0" smtClean="0"/>
              <a:t>trovate </a:t>
            </a:r>
            <a:r>
              <a:rPr lang="it-IT" smtClean="0"/>
              <a:t>i pidocchi</a:t>
            </a:r>
            <a:endParaRPr lang="it-IT" dirty="0" smtClean="0"/>
          </a:p>
          <a:p>
            <a:pPr>
              <a:buFontTx/>
              <a:buChar char="-"/>
            </a:pPr>
            <a:r>
              <a:rPr lang="it-IT" dirty="0" smtClean="0"/>
              <a:t>Se trovate i pidocchi nei capelli di vostro figlio fate il trattamento e seguite istruzioni </a:t>
            </a:r>
          </a:p>
          <a:p>
            <a:pPr>
              <a:buFontTx/>
              <a:buChar char="-"/>
            </a:pPr>
            <a:r>
              <a:rPr lang="it-IT" dirty="0" smtClean="0"/>
              <a:t>Fate anche voi il trattamento</a:t>
            </a:r>
          </a:p>
          <a:p>
            <a:pPr>
              <a:buFontTx/>
              <a:buChar char="-"/>
            </a:pPr>
            <a:endParaRPr lang="it-IT" dirty="0" smtClean="0"/>
          </a:p>
          <a:p>
            <a:pPr>
              <a:buFontTx/>
              <a:buChar char="-"/>
            </a:pPr>
            <a:endParaRPr lang="it-IT" dirty="0" smtClean="0"/>
          </a:p>
          <a:p>
            <a:pPr>
              <a:buFontTx/>
              <a:buChar char="-"/>
            </a:pPr>
            <a:endParaRPr lang="it-IT" dirty="0" smtClean="0"/>
          </a:p>
        </p:txBody>
      </p:sp>
    </p:spTree>
    <p:extLst>
      <p:ext uri="{BB962C8B-B14F-4D97-AF65-F5344CB8AC3E}">
        <p14:creationId xmlns:p14="http://schemas.microsoft.com/office/powerpoint/2010/main" val="3077042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Cosa succede semplificando il linguaggio</a:t>
            </a:r>
            <a:endParaRPr lang="it-IT" dirty="0"/>
          </a:p>
        </p:txBody>
      </p:sp>
      <p:sp>
        <p:nvSpPr>
          <p:cNvPr id="3" name="Segnaposto contenuto 2"/>
          <p:cNvSpPr>
            <a:spLocks noGrp="1"/>
          </p:cNvSpPr>
          <p:nvPr>
            <p:ph idx="1"/>
          </p:nvPr>
        </p:nvSpPr>
        <p:spPr/>
        <p:txBody>
          <a:bodyPr/>
          <a:lstStyle/>
          <a:p>
            <a:r>
              <a:rPr lang="it-IT" dirty="0" smtClean="0"/>
              <a:t>Vengono mantenute solo le informazioni più importanti</a:t>
            </a:r>
          </a:p>
          <a:p>
            <a:r>
              <a:rPr lang="it-IT" dirty="0" smtClean="0"/>
              <a:t>Si perdono molti elementi della comunicazione scritta, ma è necessario decidere quali siano veramente rilevanti per il destinatario</a:t>
            </a:r>
          </a:p>
          <a:p>
            <a:r>
              <a:rPr lang="it-IT" dirty="0" smtClean="0"/>
              <a:t>Si perdono molti elementi che caratterizzano la raffinatezza della lingua italiana</a:t>
            </a:r>
            <a:endParaRPr lang="it-IT" dirty="0"/>
          </a:p>
        </p:txBody>
      </p:sp>
    </p:spTree>
    <p:extLst>
      <p:ext uri="{BB962C8B-B14F-4D97-AF65-F5344CB8AC3E}">
        <p14:creationId xmlns:p14="http://schemas.microsoft.com/office/powerpoint/2010/main" val="1741988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Esempio di comunicazione per pediculosi</a:t>
            </a:r>
            <a:endParaRPr lang="it-IT" dirty="0"/>
          </a:p>
        </p:txBody>
      </p:sp>
      <p:sp>
        <p:nvSpPr>
          <p:cNvPr id="3" name="Segnaposto contenuto 2"/>
          <p:cNvSpPr>
            <a:spLocks noGrp="1"/>
          </p:cNvSpPr>
          <p:nvPr>
            <p:ph idx="1"/>
          </p:nvPr>
        </p:nvSpPr>
        <p:spPr/>
        <p:txBody>
          <a:bodyPr>
            <a:normAutofit fontScale="47500" lnSpcReduction="20000"/>
          </a:bodyPr>
          <a:lstStyle/>
          <a:p>
            <a:pPr marL="0" indent="0">
              <a:buNone/>
            </a:pPr>
            <a:r>
              <a:rPr lang="it-IT" dirty="0" smtClean="0"/>
              <a:t>COMUNICAZIONE IMPORTANTISSIMA</a:t>
            </a:r>
          </a:p>
          <a:p>
            <a:pPr marL="0" indent="0">
              <a:buNone/>
            </a:pPr>
            <a:r>
              <a:rPr lang="it-IT" dirty="0" smtClean="0"/>
              <a:t>Gentili Genitori, </a:t>
            </a:r>
          </a:p>
          <a:p>
            <a:pPr marL="0" indent="0">
              <a:buNone/>
            </a:pPr>
            <a:r>
              <a:rPr lang="it-IT" dirty="0" smtClean="0"/>
              <a:t>l’infestazione da pidocchi è un evento di comune riscontro in tutte le comunità infantili, non è legata ad un’inadeguata igiene personale e non deve pertanto creare imbarazzo. La pediculosi non è una malattia grave e se trattata in maniera corretta si risolve in breve tempo, senza complicanze.</a:t>
            </a:r>
          </a:p>
          <a:p>
            <a:pPr marL="0" indent="0">
              <a:buNone/>
            </a:pPr>
            <a:r>
              <a:rPr lang="it-IT" dirty="0" smtClean="0"/>
              <a:t>Nel caso in cui verificaste che vostro/a figlio/a l’abbia contratta, secondo le indicazioni del Servizio Igiene e Sanità Pubblica dell’ASL, siete pregati di procedere come segue:</a:t>
            </a:r>
          </a:p>
          <a:p>
            <a:pPr marL="0" indent="0">
              <a:buNone/>
            </a:pPr>
            <a:r>
              <a:rPr lang="it-IT" dirty="0" smtClean="0"/>
              <a:t>-trattare l’infestazione applicando in giornata un prodotto specifico prescritto dal medico o acquistato direttamente in farmacia. Per facilitare l’eliminazione delle uova può essere utile frizionare il capo con una soluzione di acqua e aceto in parti uguali, passando i capelli dopo circa mezz’ora con un pettine fitto; successivamente, sotto una buona fonte di luce, esaminare i capelli ciocca per ciocca, sfilando manualmente le uova;</a:t>
            </a:r>
          </a:p>
          <a:p>
            <a:pPr marL="0" indent="0">
              <a:buNone/>
            </a:pPr>
            <a:r>
              <a:rPr lang="it-IT" dirty="0" smtClean="0"/>
              <a:t>-procedere a una seconda applicazione del prodotto dopo 7-10 giorni, anche se non si evidenziassero più pidocchi o uova. Nel caso di infestazioni di particolare rilievo è possibile effettuare una terza applicazione dopo 7-10 giorni;</a:t>
            </a:r>
          </a:p>
          <a:p>
            <a:pPr marL="0" indent="0">
              <a:buNone/>
            </a:pPr>
            <a:r>
              <a:rPr lang="it-IT" dirty="0" smtClean="0"/>
              <a:t>-lavare a 60°, in lavatrice o a secco, i capi di vestiario, le lenzuola e le federe</a:t>
            </a:r>
          </a:p>
          <a:p>
            <a:pPr marL="0" indent="0">
              <a:buNone/>
            </a:pPr>
            <a:r>
              <a:rPr lang="it-IT" dirty="0" smtClean="0"/>
              <a:t>-Immergere in acqua calda e detersivo pettini, spazzole e fermagli; passare tappeti, cuscini e divani con l’aspirapolvere</a:t>
            </a:r>
          </a:p>
          <a:p>
            <a:pPr marL="0" indent="0">
              <a:buNone/>
            </a:pPr>
            <a:r>
              <a:rPr lang="it-IT" dirty="0" smtClean="0"/>
              <a:t>-non risulta invece utile l’impiego di insetticidi</a:t>
            </a:r>
          </a:p>
          <a:p>
            <a:pPr marL="0" indent="0">
              <a:buNone/>
            </a:pPr>
            <a:r>
              <a:rPr lang="it-IT" dirty="0" smtClean="0"/>
              <a:t>-controllare il capo di tutti i soggetti del nucleo familiare</a:t>
            </a:r>
          </a:p>
        </p:txBody>
      </p:sp>
    </p:spTree>
    <p:extLst>
      <p:ext uri="{BB962C8B-B14F-4D97-AF65-F5344CB8AC3E}">
        <p14:creationId xmlns:p14="http://schemas.microsoft.com/office/powerpoint/2010/main" val="155500207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904</Words>
  <Application>Microsoft Office PowerPoint</Application>
  <PresentationFormat>Presentazione su schermo (4:3)</PresentationFormat>
  <Paragraphs>150</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Tema di Office</vt:lpstr>
      <vt:lpstr>La semplificazione del linguaggio</vt:lpstr>
      <vt:lpstr>Perché semplificare il linguaggio?</vt:lpstr>
      <vt:lpstr>Come?</vt:lpstr>
      <vt:lpstr>Cosa succede se il linguaggio è difficile?</vt:lpstr>
      <vt:lpstr>Un esempio: la pediculosi</vt:lpstr>
      <vt:lpstr>Cosa evitare</vt:lpstr>
      <vt:lpstr>Esempio di semplificazione</vt:lpstr>
      <vt:lpstr>Cosa succede semplificando il linguaggio</vt:lpstr>
      <vt:lpstr>Esempio di comunicazione per pediculosi</vt:lpstr>
      <vt:lpstr>Semplificare il linguaggio scolastico: eulogoss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semplificazione del linguaggio</dc:title>
  <dc:creator>PcHome</dc:creator>
  <cp:lastModifiedBy>PcHome</cp:lastModifiedBy>
  <cp:revision>16</cp:revision>
  <dcterms:created xsi:type="dcterms:W3CDTF">2015-04-16T16:08:26Z</dcterms:created>
  <dcterms:modified xsi:type="dcterms:W3CDTF">2015-04-22T09:34:12Z</dcterms:modified>
</cp:coreProperties>
</file>